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1.xml" ContentType="application/vnd.openxmlformats-officedocument.presentationml.tags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  <p:sldMasterId id="2147484229" r:id="rId5"/>
    <p:sldMasterId id="2147484272" r:id="rId6"/>
  </p:sldMasterIdLst>
  <p:notesMasterIdLst>
    <p:notesMasterId r:id="rId31"/>
  </p:notesMasterIdLst>
  <p:handoutMasterIdLst>
    <p:handoutMasterId r:id="rId32"/>
  </p:handoutMasterIdLst>
  <p:sldIdLst>
    <p:sldId id="1441" r:id="rId7"/>
    <p:sldId id="1335" r:id="rId8"/>
    <p:sldId id="1435" r:id="rId9"/>
    <p:sldId id="1430" r:id="rId10"/>
    <p:sldId id="1429" r:id="rId11"/>
    <p:sldId id="1421" r:id="rId12"/>
    <p:sldId id="1413" r:id="rId13"/>
    <p:sldId id="1433" r:id="rId14"/>
    <p:sldId id="1415" r:id="rId15"/>
    <p:sldId id="1416" r:id="rId16"/>
    <p:sldId id="1417" r:id="rId17"/>
    <p:sldId id="1418" r:id="rId18"/>
    <p:sldId id="1419" r:id="rId19"/>
    <p:sldId id="1420" r:id="rId20"/>
    <p:sldId id="1422" r:id="rId21"/>
    <p:sldId id="1436" r:id="rId22"/>
    <p:sldId id="1438" r:id="rId23"/>
    <p:sldId id="1439" r:id="rId24"/>
    <p:sldId id="1437" r:id="rId25"/>
    <p:sldId id="1426" r:id="rId26"/>
    <p:sldId id="1432" r:id="rId27"/>
    <p:sldId id="1440" r:id="rId28"/>
    <p:sldId id="1434" r:id="rId29"/>
    <p:sldId id="1431" r:id="rId30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7"/>
    <a:srgbClr val="000000"/>
    <a:srgbClr val="2D2D98"/>
    <a:srgbClr val="008000"/>
    <a:srgbClr val="004B50"/>
    <a:srgbClr val="FFFFFF"/>
    <a:srgbClr val="737373"/>
    <a:srgbClr val="008272"/>
    <a:srgbClr val="525252"/>
    <a:srgbClr val="B400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38" autoAdjust="0"/>
    <p:restoredTop sz="92952" autoAdjust="0"/>
  </p:normalViewPr>
  <p:slideViewPr>
    <p:cSldViewPr>
      <p:cViewPr varScale="1">
        <p:scale>
          <a:sx n="71" d="100"/>
          <a:sy n="71" d="100"/>
        </p:scale>
        <p:origin x="-45" y="2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howGuides="1">
      <p:cViewPr varScale="1">
        <p:scale>
          <a:sx n="67" d="100"/>
          <a:sy n="67" d="100"/>
        </p:scale>
        <p:origin x="3043" y="4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F5008C-7EB4-47D0-8D30-4BC2CD3EE8AF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7383AD9-5D64-46BA-805B-5F938A759063}">
      <dgm:prSet phldrT="[Text]"/>
      <dgm:spPr/>
      <dgm:t>
        <a:bodyPr/>
        <a:lstStyle/>
        <a:p>
          <a:r>
            <a:rPr lang="en-US" dirty="0" err="1"/>
            <a:t>Collabotaion</a:t>
          </a:r>
          <a:endParaRPr lang="en-US" dirty="0"/>
        </a:p>
      </dgm:t>
    </dgm:pt>
    <dgm:pt modelId="{E73FCA89-4D06-4A13-8BAA-5B83BDA57262}" type="parTrans" cxnId="{DDF3E479-1468-4267-BB14-20F80C0627BB}">
      <dgm:prSet/>
      <dgm:spPr/>
      <dgm:t>
        <a:bodyPr/>
        <a:lstStyle/>
        <a:p>
          <a:endParaRPr lang="en-US"/>
        </a:p>
      </dgm:t>
    </dgm:pt>
    <dgm:pt modelId="{0E278C60-90AA-4F9D-A9D3-06353222911B}" type="sibTrans" cxnId="{DDF3E479-1468-4267-BB14-20F80C0627BB}">
      <dgm:prSet/>
      <dgm:spPr/>
      <dgm:t>
        <a:bodyPr/>
        <a:lstStyle/>
        <a:p>
          <a:endParaRPr lang="en-US"/>
        </a:p>
      </dgm:t>
    </dgm:pt>
    <dgm:pt modelId="{CE65D7EA-303C-4946-AC5A-286637B766A5}">
      <dgm:prSet phldrT="[Text]"/>
      <dgm:spPr/>
      <dgm:t>
        <a:bodyPr/>
        <a:lstStyle/>
        <a:p>
          <a:r>
            <a:rPr lang="en-US" dirty="0"/>
            <a:t>Consensus</a:t>
          </a:r>
        </a:p>
      </dgm:t>
    </dgm:pt>
    <dgm:pt modelId="{3DF786B7-8904-4E1A-858F-F1BB43D8EE9F}" type="parTrans" cxnId="{B8BC6B41-CFA7-4976-81C8-17C14CFFFFC3}">
      <dgm:prSet/>
      <dgm:spPr/>
      <dgm:t>
        <a:bodyPr/>
        <a:lstStyle/>
        <a:p>
          <a:endParaRPr lang="en-US"/>
        </a:p>
      </dgm:t>
    </dgm:pt>
    <dgm:pt modelId="{297F5B7A-D1C5-4F19-8417-7D1DCDC0A18D}" type="sibTrans" cxnId="{B8BC6B41-CFA7-4976-81C8-17C14CFFFFC3}">
      <dgm:prSet/>
      <dgm:spPr/>
      <dgm:t>
        <a:bodyPr/>
        <a:lstStyle/>
        <a:p>
          <a:endParaRPr lang="en-US"/>
        </a:p>
      </dgm:t>
    </dgm:pt>
    <dgm:pt modelId="{ACC01908-6CCA-4EB6-A30B-0AD8B43B3C8E}">
      <dgm:prSet phldrT="[Text]"/>
      <dgm:spPr/>
      <dgm:t>
        <a:bodyPr/>
        <a:lstStyle/>
        <a:p>
          <a:r>
            <a:rPr lang="en-US" dirty="0"/>
            <a:t>Confidence</a:t>
          </a:r>
        </a:p>
        <a:p>
          <a:endParaRPr lang="en-US" dirty="0"/>
        </a:p>
      </dgm:t>
    </dgm:pt>
    <dgm:pt modelId="{837B53DE-4198-43E4-A6C9-D3DC93DCBFFA}" type="parTrans" cxnId="{BE2A2E04-5647-4E40-994A-335B4D343A60}">
      <dgm:prSet/>
      <dgm:spPr/>
      <dgm:t>
        <a:bodyPr/>
        <a:lstStyle/>
        <a:p>
          <a:endParaRPr lang="en-US"/>
        </a:p>
      </dgm:t>
    </dgm:pt>
    <dgm:pt modelId="{CDEE962F-98B7-47FC-B284-3A0B02225F67}" type="sibTrans" cxnId="{BE2A2E04-5647-4E40-994A-335B4D343A60}">
      <dgm:prSet/>
      <dgm:spPr/>
      <dgm:t>
        <a:bodyPr/>
        <a:lstStyle/>
        <a:p>
          <a:endParaRPr lang="en-US"/>
        </a:p>
      </dgm:t>
    </dgm:pt>
    <dgm:pt modelId="{C3E60D71-3F0F-46A6-8CFF-7731EEC8D237}" type="pres">
      <dgm:prSet presAssocID="{23F5008C-7EB4-47D0-8D30-4BC2CD3EE8AF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3284361C-8888-409F-834F-5EB58794CC10}" type="pres">
      <dgm:prSet presAssocID="{17383AD9-5D64-46BA-805B-5F938A759063}" presName="Accent1" presStyleCnt="0"/>
      <dgm:spPr/>
    </dgm:pt>
    <dgm:pt modelId="{484B1F07-83BF-44D3-9F9F-F9902EF1C574}" type="pres">
      <dgm:prSet presAssocID="{17383AD9-5D64-46BA-805B-5F938A759063}" presName="Accent" presStyleLbl="node1" presStyleIdx="0" presStyleCnt="3"/>
      <dgm:spPr>
        <a:solidFill>
          <a:srgbClr val="FFC000"/>
        </a:solidFill>
      </dgm:spPr>
    </dgm:pt>
    <dgm:pt modelId="{0B63AF9E-4189-4E66-B4B8-C98097E555A8}" type="pres">
      <dgm:prSet presAssocID="{17383AD9-5D64-46BA-805B-5F938A759063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6E7A5DDB-8786-43C2-9595-18A7279DD110}" type="pres">
      <dgm:prSet presAssocID="{CE65D7EA-303C-4946-AC5A-286637B766A5}" presName="Accent2" presStyleCnt="0"/>
      <dgm:spPr/>
    </dgm:pt>
    <dgm:pt modelId="{4E02F7D7-3CF1-4D62-BAA5-F2E8EF5811C9}" type="pres">
      <dgm:prSet presAssocID="{CE65D7EA-303C-4946-AC5A-286637B766A5}" presName="Accent" presStyleLbl="node1" presStyleIdx="1" presStyleCnt="3"/>
      <dgm:spPr>
        <a:solidFill>
          <a:srgbClr val="0078D7"/>
        </a:solidFill>
      </dgm:spPr>
    </dgm:pt>
    <dgm:pt modelId="{6F28E1EE-2EAE-416E-AC38-F7BD899DF6BD}" type="pres">
      <dgm:prSet presAssocID="{CE65D7EA-303C-4946-AC5A-286637B766A5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43CAADE2-0E2C-42BD-9D84-B2720BC8C69B}" type="pres">
      <dgm:prSet presAssocID="{ACC01908-6CCA-4EB6-A30B-0AD8B43B3C8E}" presName="Accent3" presStyleCnt="0"/>
      <dgm:spPr/>
    </dgm:pt>
    <dgm:pt modelId="{0BC0EB09-1FFA-48A8-B095-4B4158D228BC}" type="pres">
      <dgm:prSet presAssocID="{ACC01908-6CCA-4EB6-A30B-0AD8B43B3C8E}" presName="Accent" presStyleLbl="node1" presStyleIdx="2" presStyleCnt="3"/>
      <dgm:spPr/>
    </dgm:pt>
    <dgm:pt modelId="{1C6632CE-506F-4BAA-B2F1-71C01CB52ECC}" type="pres">
      <dgm:prSet presAssocID="{ACC01908-6CCA-4EB6-A30B-0AD8B43B3C8E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BDAF740C-9270-4567-AE2E-E3E0BFA9ED4F}" type="presOf" srcId="{23F5008C-7EB4-47D0-8D30-4BC2CD3EE8AF}" destId="{C3E60D71-3F0F-46A6-8CFF-7731EEC8D237}" srcOrd="0" destOrd="0" presId="urn:microsoft.com/office/officeart/2009/layout/CircleArrowProcess"/>
    <dgm:cxn modelId="{76D32180-B3C7-4A76-A506-3F6858D54F12}" type="presOf" srcId="{CE65D7EA-303C-4946-AC5A-286637B766A5}" destId="{6F28E1EE-2EAE-416E-AC38-F7BD899DF6BD}" srcOrd="0" destOrd="0" presId="urn:microsoft.com/office/officeart/2009/layout/CircleArrowProcess"/>
    <dgm:cxn modelId="{BE2A2E04-5647-4E40-994A-335B4D343A60}" srcId="{23F5008C-7EB4-47D0-8D30-4BC2CD3EE8AF}" destId="{ACC01908-6CCA-4EB6-A30B-0AD8B43B3C8E}" srcOrd="2" destOrd="0" parTransId="{837B53DE-4198-43E4-A6C9-D3DC93DCBFFA}" sibTransId="{CDEE962F-98B7-47FC-B284-3A0B02225F67}"/>
    <dgm:cxn modelId="{DDF3E479-1468-4267-BB14-20F80C0627BB}" srcId="{23F5008C-7EB4-47D0-8D30-4BC2CD3EE8AF}" destId="{17383AD9-5D64-46BA-805B-5F938A759063}" srcOrd="0" destOrd="0" parTransId="{E73FCA89-4D06-4A13-8BAA-5B83BDA57262}" sibTransId="{0E278C60-90AA-4F9D-A9D3-06353222911B}"/>
    <dgm:cxn modelId="{B3A5E133-F7D3-4784-9E3D-50159C6B88FE}" type="presOf" srcId="{17383AD9-5D64-46BA-805B-5F938A759063}" destId="{0B63AF9E-4189-4E66-B4B8-C98097E555A8}" srcOrd="0" destOrd="0" presId="urn:microsoft.com/office/officeart/2009/layout/CircleArrowProcess"/>
    <dgm:cxn modelId="{B8BC6B41-CFA7-4976-81C8-17C14CFFFFC3}" srcId="{23F5008C-7EB4-47D0-8D30-4BC2CD3EE8AF}" destId="{CE65D7EA-303C-4946-AC5A-286637B766A5}" srcOrd="1" destOrd="0" parTransId="{3DF786B7-8904-4E1A-858F-F1BB43D8EE9F}" sibTransId="{297F5B7A-D1C5-4F19-8417-7D1DCDC0A18D}"/>
    <dgm:cxn modelId="{794E6C33-7C6A-478B-91EA-30026470013B}" type="presOf" srcId="{ACC01908-6CCA-4EB6-A30B-0AD8B43B3C8E}" destId="{1C6632CE-506F-4BAA-B2F1-71C01CB52ECC}" srcOrd="0" destOrd="0" presId="urn:microsoft.com/office/officeart/2009/layout/CircleArrowProcess"/>
    <dgm:cxn modelId="{46C220D3-6C89-4AB4-89B3-1CFFF8C8E108}" type="presParOf" srcId="{C3E60D71-3F0F-46A6-8CFF-7731EEC8D237}" destId="{3284361C-8888-409F-834F-5EB58794CC10}" srcOrd="0" destOrd="0" presId="urn:microsoft.com/office/officeart/2009/layout/CircleArrowProcess"/>
    <dgm:cxn modelId="{4DD4A259-1A72-4336-94BA-1F8EDAE81AF5}" type="presParOf" srcId="{3284361C-8888-409F-834F-5EB58794CC10}" destId="{484B1F07-83BF-44D3-9F9F-F9902EF1C574}" srcOrd="0" destOrd="0" presId="urn:microsoft.com/office/officeart/2009/layout/CircleArrowProcess"/>
    <dgm:cxn modelId="{528AE56F-B256-4424-991F-BA72D8009A25}" type="presParOf" srcId="{C3E60D71-3F0F-46A6-8CFF-7731EEC8D237}" destId="{0B63AF9E-4189-4E66-B4B8-C98097E555A8}" srcOrd="1" destOrd="0" presId="urn:microsoft.com/office/officeart/2009/layout/CircleArrowProcess"/>
    <dgm:cxn modelId="{4CECBB36-2252-47B7-BE12-D560475D7EFE}" type="presParOf" srcId="{C3E60D71-3F0F-46A6-8CFF-7731EEC8D237}" destId="{6E7A5DDB-8786-43C2-9595-18A7279DD110}" srcOrd="2" destOrd="0" presId="urn:microsoft.com/office/officeart/2009/layout/CircleArrowProcess"/>
    <dgm:cxn modelId="{C2AF6F3D-1D28-4168-8273-DBD2FD9E68B8}" type="presParOf" srcId="{6E7A5DDB-8786-43C2-9595-18A7279DD110}" destId="{4E02F7D7-3CF1-4D62-BAA5-F2E8EF5811C9}" srcOrd="0" destOrd="0" presId="urn:microsoft.com/office/officeart/2009/layout/CircleArrowProcess"/>
    <dgm:cxn modelId="{DB1F38EB-8EFD-4FEB-B843-8DDA342A1E7C}" type="presParOf" srcId="{C3E60D71-3F0F-46A6-8CFF-7731EEC8D237}" destId="{6F28E1EE-2EAE-416E-AC38-F7BD899DF6BD}" srcOrd="3" destOrd="0" presId="urn:microsoft.com/office/officeart/2009/layout/CircleArrowProcess"/>
    <dgm:cxn modelId="{D82E86D5-2243-4658-BF44-30442CB53F0E}" type="presParOf" srcId="{C3E60D71-3F0F-46A6-8CFF-7731EEC8D237}" destId="{43CAADE2-0E2C-42BD-9D84-B2720BC8C69B}" srcOrd="4" destOrd="0" presId="urn:microsoft.com/office/officeart/2009/layout/CircleArrowProcess"/>
    <dgm:cxn modelId="{58416DEB-091E-4811-9A6E-0E52393B953C}" type="presParOf" srcId="{43CAADE2-0E2C-42BD-9D84-B2720BC8C69B}" destId="{0BC0EB09-1FFA-48A8-B095-4B4158D228BC}" srcOrd="0" destOrd="0" presId="urn:microsoft.com/office/officeart/2009/layout/CircleArrowProcess"/>
    <dgm:cxn modelId="{993E8CFF-E162-4F70-891D-45532406C4DE}" type="presParOf" srcId="{C3E60D71-3F0F-46A6-8CFF-7731EEC8D237}" destId="{1C6632CE-506F-4BAA-B2F1-71C01CB52ECC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4B1F07-83BF-44D3-9F9F-F9902EF1C574}">
      <dsp:nvSpPr>
        <dsp:cNvPr id="0" name=""/>
        <dsp:cNvSpPr/>
      </dsp:nvSpPr>
      <dsp:spPr>
        <a:xfrm>
          <a:off x="3184732" y="0"/>
          <a:ext cx="2660447" cy="2660852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FFC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63AF9E-4189-4E66-B4B8-C98097E555A8}">
      <dsp:nvSpPr>
        <dsp:cNvPr id="0" name=""/>
        <dsp:cNvSpPr/>
      </dsp:nvSpPr>
      <dsp:spPr>
        <a:xfrm>
          <a:off x="3772778" y="960648"/>
          <a:ext cx="1478359" cy="739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 err="1"/>
            <a:t>Collabotaion</a:t>
          </a:r>
          <a:endParaRPr lang="en-US" sz="1900" kern="1200" dirty="0"/>
        </a:p>
      </dsp:txBody>
      <dsp:txXfrm>
        <a:off x="3772778" y="960648"/>
        <a:ext cx="1478359" cy="739002"/>
      </dsp:txXfrm>
    </dsp:sp>
    <dsp:sp modelId="{4E02F7D7-3CF1-4D62-BAA5-F2E8EF5811C9}">
      <dsp:nvSpPr>
        <dsp:cNvPr id="0" name=""/>
        <dsp:cNvSpPr/>
      </dsp:nvSpPr>
      <dsp:spPr>
        <a:xfrm>
          <a:off x="2445802" y="1528857"/>
          <a:ext cx="2660447" cy="2660852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0078D7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28E1EE-2EAE-416E-AC38-F7BD899DF6BD}">
      <dsp:nvSpPr>
        <dsp:cNvPr id="0" name=""/>
        <dsp:cNvSpPr/>
      </dsp:nvSpPr>
      <dsp:spPr>
        <a:xfrm>
          <a:off x="3036846" y="2498349"/>
          <a:ext cx="1478359" cy="739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Consensus</a:t>
          </a:r>
        </a:p>
      </dsp:txBody>
      <dsp:txXfrm>
        <a:off x="3036846" y="2498349"/>
        <a:ext cx="1478359" cy="739002"/>
      </dsp:txXfrm>
    </dsp:sp>
    <dsp:sp modelId="{0BC0EB09-1FFA-48A8-B095-4B4158D228BC}">
      <dsp:nvSpPr>
        <dsp:cNvPr id="0" name=""/>
        <dsp:cNvSpPr/>
      </dsp:nvSpPr>
      <dsp:spPr>
        <a:xfrm>
          <a:off x="3374086" y="3240668"/>
          <a:ext cx="2285736" cy="2286653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6632CE-506F-4BAA-B2F1-71C01CB52ECC}">
      <dsp:nvSpPr>
        <dsp:cNvPr id="0" name=""/>
        <dsp:cNvSpPr/>
      </dsp:nvSpPr>
      <dsp:spPr>
        <a:xfrm>
          <a:off x="3776276" y="4038261"/>
          <a:ext cx="1478359" cy="739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Confidence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3776276" y="4038261"/>
        <a:ext cx="1478359" cy="7390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4BA7B9-0861-4D24-AE68-E56EF671EA72}" type="datetime8">
              <a:rPr lang="en-US" smtClean="0">
                <a:latin typeface="Segoe UI" pitchFamily="34" charset="0"/>
              </a:rPr>
              <a:t>6/24/2016 11:37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jpeg>
</file>

<file path=ppt/media/image12.png>
</file>

<file path=ppt/media/image13.jpg>
</file>

<file path=ppt/media/image14.jpg>
</file>

<file path=ppt/media/image15.png>
</file>

<file path=ppt/media/image16.jp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49E7C321-7148-4FD1-9121-C7C50369FB7F}" type="datetime8">
              <a:rPr lang="en-US" smtClean="0"/>
              <a:t>6/24/2016 11:37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.bin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.bin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" y="0"/>
            <a:ext cx="12436469" cy="6995514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2128858"/>
            <a:ext cx="6402452" cy="3654405"/>
          </a:xfrm>
          <a:prstGeom prst="rect">
            <a:avLst/>
          </a:prstGeom>
          <a:solidFill>
            <a:srgbClr val="004B50">
              <a:alpha val="93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6290" y="2128858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3957638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 bwMode="gray">
          <a:xfrm>
            <a:off x="458053" y="6154597"/>
            <a:ext cx="1681413" cy="360979"/>
            <a:chOff x="457200" y="1643393"/>
            <a:chExt cx="4492753" cy="96454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2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18" y="6161442"/>
            <a:ext cx="1645920" cy="35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700" baseline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33239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ain Title -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2399" y="1180867"/>
            <a:ext cx="8902012" cy="2491260"/>
          </a:xfrm>
        </p:spPr>
        <p:txBody>
          <a:bodyPr anchor="b">
            <a:noAutofit/>
          </a:bodyPr>
          <a:lstStyle>
            <a:lvl1pPr algn="l" defTabSz="6217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984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2401" y="3963565"/>
            <a:ext cx="8902011" cy="55040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621746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lang="en-US" sz="272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21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43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652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86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1087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7304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352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973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95367" y="4418763"/>
            <a:ext cx="808371" cy="8082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3943" y="3535010"/>
            <a:ext cx="808371" cy="8082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3943" y="1767505"/>
            <a:ext cx="808371" cy="80825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95367" y="0"/>
            <a:ext cx="808371" cy="808256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10695368" y="883753"/>
            <a:ext cx="1686947" cy="80825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10695368" y="1767505"/>
            <a:ext cx="808371" cy="808256"/>
          </a:xfrm>
          <a:prstGeom prst="rect">
            <a:avLst/>
          </a:prstGeom>
          <a:solidFill>
            <a:srgbClr val="6D6E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13" name="Rectangle 12"/>
          <p:cNvSpPr/>
          <p:nvPr userDrawn="1"/>
        </p:nvSpPr>
        <p:spPr>
          <a:xfrm>
            <a:off x="10695368" y="2651258"/>
            <a:ext cx="808371" cy="80825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14" name="Rectangle 13"/>
          <p:cNvSpPr/>
          <p:nvPr userDrawn="1"/>
        </p:nvSpPr>
        <p:spPr>
          <a:xfrm>
            <a:off x="10695368" y="3535010"/>
            <a:ext cx="808371" cy="80825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15" name="Rectangle 14"/>
          <p:cNvSpPr/>
          <p:nvPr userDrawn="1"/>
        </p:nvSpPr>
        <p:spPr>
          <a:xfrm>
            <a:off x="10695368" y="5302515"/>
            <a:ext cx="808371" cy="80825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16" name="Rectangle 15"/>
          <p:cNvSpPr/>
          <p:nvPr userDrawn="1"/>
        </p:nvSpPr>
        <p:spPr>
          <a:xfrm>
            <a:off x="10695368" y="6186269"/>
            <a:ext cx="1691361" cy="808256"/>
          </a:xfrm>
          <a:prstGeom prst="rect">
            <a:avLst/>
          </a:prstGeom>
          <a:solidFill>
            <a:srgbClr val="6D6E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17" name="Rectangle 16"/>
          <p:cNvSpPr/>
          <p:nvPr userDrawn="1"/>
        </p:nvSpPr>
        <p:spPr>
          <a:xfrm>
            <a:off x="11573945" y="0"/>
            <a:ext cx="808371" cy="80825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18" name="Rectangle 17"/>
          <p:cNvSpPr/>
          <p:nvPr userDrawn="1"/>
        </p:nvSpPr>
        <p:spPr>
          <a:xfrm>
            <a:off x="11573945" y="2651258"/>
            <a:ext cx="808371" cy="80825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19" name="Rectangle 18"/>
          <p:cNvSpPr/>
          <p:nvPr userDrawn="1"/>
        </p:nvSpPr>
        <p:spPr>
          <a:xfrm>
            <a:off x="11573945" y="4418763"/>
            <a:ext cx="808371" cy="80825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20" name="Rectangle 19"/>
          <p:cNvSpPr/>
          <p:nvPr userDrawn="1"/>
        </p:nvSpPr>
        <p:spPr>
          <a:xfrm>
            <a:off x="11573945" y="5302515"/>
            <a:ext cx="808371" cy="80825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912" y="214109"/>
            <a:ext cx="2089328" cy="423170"/>
          </a:xfrm>
          <a:prstGeom prst="rect">
            <a:avLst/>
          </a:prstGeom>
        </p:spPr>
      </p:pic>
      <p:sp>
        <p:nvSpPr>
          <p:cNvPr id="30" name="Text Placeholder 29"/>
          <p:cNvSpPr>
            <a:spLocks noGrp="1"/>
          </p:cNvSpPr>
          <p:nvPr>
            <p:ph type="body" sz="quarter" idx="14" hasCustomPrompt="1"/>
          </p:nvPr>
        </p:nvSpPr>
        <p:spPr>
          <a:xfrm>
            <a:off x="1362399" y="5797643"/>
            <a:ext cx="8902011" cy="31393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lang="en-US" sz="2040" kern="1200" baseline="0" dirty="0">
                <a:solidFill>
                  <a:srgbClr val="6D6E7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43493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72"/>
              </a:spcAft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en-US" dirty="0"/>
              <a:t>Name, Title, Company, Email, Twitter Handle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15" hasCustomPrompt="1"/>
          </p:nvPr>
        </p:nvSpPr>
        <p:spPr>
          <a:xfrm>
            <a:off x="1362399" y="4518500"/>
            <a:ext cx="8902011" cy="31393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1243493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72"/>
              </a:spcAft>
              <a:buClr>
                <a:schemeClr val="accent1"/>
              </a:buClr>
              <a:buFont typeface="Wingdings" panose="05000000000000000000" pitchFamily="2" charset="2"/>
              <a:buNone/>
              <a:defRPr lang="en-US" sz="2040" kern="1200" baseline="0" dirty="0">
                <a:solidFill>
                  <a:srgbClr val="6D6E7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1243493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72"/>
              </a:spcAft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en-US" dirty="0"/>
              <a:t>Date, Venue or Event, Audience</a:t>
            </a:r>
          </a:p>
        </p:txBody>
      </p:sp>
    </p:spTree>
    <p:extLst>
      <p:ext uri="{BB962C8B-B14F-4D97-AF65-F5344CB8AC3E}">
        <p14:creationId xmlns:p14="http://schemas.microsoft.com/office/powerpoint/2010/main" val="421864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2399" y="1180867"/>
            <a:ext cx="8902012" cy="4430297"/>
          </a:xfrm>
        </p:spPr>
        <p:txBody>
          <a:bodyPr anchor="ctr">
            <a:noAutofit/>
          </a:bodyPr>
          <a:lstStyle>
            <a:lvl1pPr algn="l" defTabSz="6217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40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912" y="214109"/>
            <a:ext cx="2089328" cy="42317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95367" y="4418763"/>
            <a:ext cx="808371" cy="80825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3943" y="3535010"/>
            <a:ext cx="808371" cy="8082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73943" y="1767505"/>
            <a:ext cx="808371" cy="808256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95367" y="0"/>
            <a:ext cx="808371" cy="808256"/>
          </a:xfrm>
          <a:prstGeom prst="rect">
            <a:avLst/>
          </a:prstGeom>
        </p:spPr>
      </p:pic>
      <p:sp>
        <p:nvSpPr>
          <p:cNvPr id="25" name="Rectangle 24"/>
          <p:cNvSpPr/>
          <p:nvPr userDrawn="1"/>
        </p:nvSpPr>
        <p:spPr>
          <a:xfrm>
            <a:off x="10695368" y="883753"/>
            <a:ext cx="1686947" cy="80825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 dirty="0"/>
          </a:p>
        </p:txBody>
      </p:sp>
      <p:sp>
        <p:nvSpPr>
          <p:cNvPr id="26" name="Rectangle 25"/>
          <p:cNvSpPr/>
          <p:nvPr userDrawn="1"/>
        </p:nvSpPr>
        <p:spPr>
          <a:xfrm>
            <a:off x="10695368" y="1767505"/>
            <a:ext cx="808371" cy="808256"/>
          </a:xfrm>
          <a:prstGeom prst="rect">
            <a:avLst/>
          </a:prstGeom>
          <a:solidFill>
            <a:srgbClr val="6D6E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28" name="Rectangle 27"/>
          <p:cNvSpPr/>
          <p:nvPr userDrawn="1"/>
        </p:nvSpPr>
        <p:spPr>
          <a:xfrm>
            <a:off x="10695368" y="2651258"/>
            <a:ext cx="808371" cy="80825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29" name="Rectangle 28"/>
          <p:cNvSpPr/>
          <p:nvPr userDrawn="1"/>
        </p:nvSpPr>
        <p:spPr>
          <a:xfrm>
            <a:off x="10695368" y="3535010"/>
            <a:ext cx="808371" cy="80825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30" name="Rectangle 29"/>
          <p:cNvSpPr/>
          <p:nvPr userDrawn="1"/>
        </p:nvSpPr>
        <p:spPr>
          <a:xfrm>
            <a:off x="10695368" y="5302515"/>
            <a:ext cx="808371" cy="80825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31" name="Rectangle 30"/>
          <p:cNvSpPr/>
          <p:nvPr userDrawn="1"/>
        </p:nvSpPr>
        <p:spPr>
          <a:xfrm>
            <a:off x="10695368" y="6186269"/>
            <a:ext cx="1691361" cy="808256"/>
          </a:xfrm>
          <a:prstGeom prst="rect">
            <a:avLst/>
          </a:prstGeom>
          <a:solidFill>
            <a:srgbClr val="6D6E7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32" name="Rectangle 31"/>
          <p:cNvSpPr/>
          <p:nvPr userDrawn="1"/>
        </p:nvSpPr>
        <p:spPr>
          <a:xfrm>
            <a:off x="11573945" y="0"/>
            <a:ext cx="808371" cy="80825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33" name="Rectangle 32"/>
          <p:cNvSpPr/>
          <p:nvPr userDrawn="1"/>
        </p:nvSpPr>
        <p:spPr>
          <a:xfrm>
            <a:off x="11573945" y="2651258"/>
            <a:ext cx="808371" cy="80825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34" name="Rectangle 33"/>
          <p:cNvSpPr/>
          <p:nvPr userDrawn="1"/>
        </p:nvSpPr>
        <p:spPr>
          <a:xfrm>
            <a:off x="11573945" y="4418763"/>
            <a:ext cx="808371" cy="80825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  <p:sp>
        <p:nvSpPr>
          <p:cNvPr id="35" name="Rectangle 34"/>
          <p:cNvSpPr/>
          <p:nvPr userDrawn="1"/>
        </p:nvSpPr>
        <p:spPr>
          <a:xfrm>
            <a:off x="11573945" y="5302515"/>
            <a:ext cx="808371" cy="80825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48"/>
          </a:p>
        </p:txBody>
      </p:sp>
    </p:spTree>
    <p:extLst>
      <p:ext uri="{BB962C8B-B14F-4D97-AF65-F5344CB8AC3E}">
        <p14:creationId xmlns:p14="http://schemas.microsoft.com/office/powerpoint/2010/main" val="32474577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" name="think-cell Slide" r:id="rId4" imgW="6350000" imgH="6350000" progId="">
                  <p:embed/>
                </p:oleObj>
              </mc:Choice>
              <mc:Fallback>
                <p:oleObj name="think-cell Slide" r:id="rId4" imgW="6350000" imgH="6350000" progId="">
                  <p:embed/>
                  <p:pic>
                    <p:nvPicPr>
                      <p:cNvPr id="2" name="Object 1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5049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499567" y="6482891"/>
            <a:ext cx="1233987" cy="372394"/>
          </a:xfrm>
          <a:prstGeom prst="rect">
            <a:avLst/>
          </a:prstGeom>
        </p:spPr>
        <p:txBody>
          <a:bodyPr/>
          <a:lstStyle/>
          <a:p>
            <a:fld id="{14F28D3F-7E3E-4FD7-B491-F2A24178864D}" type="datetime1">
              <a:rPr lang="en-US" smtClean="0"/>
              <a:pPr/>
              <a:t>6/24/2016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240611" y="6551024"/>
            <a:ext cx="3938217" cy="37239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11814" y="6528369"/>
            <a:ext cx="301534" cy="476732"/>
          </a:xfrm>
          <a:prstGeom prst="rect">
            <a:avLst/>
          </a:prstGeom>
        </p:spPr>
        <p:txBody>
          <a:bodyPr/>
          <a:lstStyle/>
          <a:p>
            <a:fld id="{18557474-BD8B-F249-B2D0-BC655CC62A5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5200891"/>
      </p:ext>
    </p:extLst>
  </p:cSld>
  <p:clrMapOvr>
    <a:masterClrMapping/>
  </p:clrMapOvr>
  <p:transition advClick="0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" y="0"/>
            <a:ext cx="12436469" cy="6995514"/>
          </a:xfrm>
          <a:prstGeom prst="rect">
            <a:avLst/>
          </a:prstGeom>
        </p:spPr>
      </p:pic>
      <p:grpSp>
        <p:nvGrpSpPr>
          <p:cNvPr id="21" name="Group 20"/>
          <p:cNvGrpSpPr>
            <a:grpSpLocks noChangeAspect="1"/>
          </p:cNvGrpSpPr>
          <p:nvPr userDrawn="1"/>
        </p:nvGrpSpPr>
        <p:grpSpPr bwMode="gray">
          <a:xfrm>
            <a:off x="458053" y="6154597"/>
            <a:ext cx="1681413" cy="360979"/>
            <a:chOff x="457200" y="1643393"/>
            <a:chExt cx="4492753" cy="964540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23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Rectangle 3"/>
          <p:cNvSpPr/>
          <p:nvPr userDrawn="1"/>
        </p:nvSpPr>
        <p:spPr bwMode="auto">
          <a:xfrm>
            <a:off x="272986" y="2128832"/>
            <a:ext cx="6402452" cy="3654405"/>
          </a:xfrm>
          <a:prstGeom prst="rect">
            <a:avLst/>
          </a:prstGeom>
          <a:solidFill>
            <a:srgbClr val="004B50">
              <a:alpha val="93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2128832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2986" y="3957612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49949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162520"/>
            <a:ext cx="1645920" cy="3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23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940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266291156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70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390786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980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5" r="3677"/>
          <a:stretch/>
        </p:blipFill>
        <p:spPr>
          <a:xfrm>
            <a:off x="0" y="0"/>
            <a:ext cx="9418638" cy="699516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80" y="6243848"/>
            <a:ext cx="1280160" cy="273270"/>
          </a:xfrm>
          <a:prstGeom prst="rect">
            <a:avLst/>
          </a:prstGeom>
        </p:spPr>
      </p:pic>
      <p:sp>
        <p:nvSpPr>
          <p:cNvPr id="14" name="Freeform 13"/>
          <p:cNvSpPr>
            <a:spLocks/>
          </p:cNvSpPr>
          <p:nvPr userDrawn="1"/>
        </p:nvSpPr>
        <p:spPr bwMode="auto">
          <a:xfrm>
            <a:off x="7018575" y="-3175"/>
            <a:ext cx="5418147" cy="6997700"/>
          </a:xfrm>
          <a:custGeom>
            <a:avLst/>
            <a:gdLst>
              <a:gd name="connsiteX0" fmla="*/ 1503362 w 5418147"/>
              <a:gd name="connsiteY0" fmla="*/ 0 h 6997700"/>
              <a:gd name="connsiteX1" fmla="*/ 5418147 w 5418147"/>
              <a:gd name="connsiteY1" fmla="*/ 0 h 6997700"/>
              <a:gd name="connsiteX2" fmla="*/ 5418147 w 5418147"/>
              <a:gd name="connsiteY2" fmla="*/ 6997700 h 6997700"/>
              <a:gd name="connsiteX3" fmla="*/ 0 w 5418147"/>
              <a:gd name="connsiteY3" fmla="*/ 6997700 h 699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8147" h="6997700">
                <a:moveTo>
                  <a:pt x="1503362" y="0"/>
                </a:moveTo>
                <a:lnTo>
                  <a:pt x="5418147" y="0"/>
                </a:lnTo>
                <a:lnTo>
                  <a:pt x="5418147" y="6997700"/>
                </a:lnTo>
                <a:lnTo>
                  <a:pt x="0" y="69977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8516907" y="2138988"/>
            <a:ext cx="3609001" cy="197368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Microsoft</a:t>
            </a:r>
          </a:p>
          <a:p>
            <a:pPr marL="0" marR="0" lvl="0" indent="0" algn="l" defTabSz="932742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Data Insights</a:t>
            </a:r>
          </a:p>
          <a:p>
            <a:pPr marL="0" marR="0" lvl="0" indent="0" algn="l" defTabSz="932742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Summit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8516907" y="4087270"/>
            <a:ext cx="2414635" cy="101925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March 22-23</a:t>
            </a:r>
          </a:p>
          <a:p>
            <a:pPr marL="0" marR="0" lvl="0" indent="0" algn="l" defTabSz="932742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Bellevue, WA</a:t>
            </a:r>
          </a:p>
        </p:txBody>
      </p:sp>
    </p:spTree>
    <p:extLst>
      <p:ext uri="{BB962C8B-B14F-4D97-AF65-F5344CB8AC3E}">
        <p14:creationId xmlns:p14="http://schemas.microsoft.com/office/powerpoint/2010/main" val="5230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>
            <a:spLocks/>
          </p:cNvSpPr>
          <p:nvPr userDrawn="1"/>
        </p:nvSpPr>
        <p:spPr bwMode="invGray">
          <a:xfrm>
            <a:off x="-1" y="4451094"/>
            <a:ext cx="12436475" cy="2550744"/>
          </a:xfrm>
          <a:custGeom>
            <a:avLst/>
            <a:gdLst>
              <a:gd name="connsiteX0" fmla="*/ 10360025 w 12436475"/>
              <a:gd name="connsiteY0" fmla="*/ 0 h 2550744"/>
              <a:gd name="connsiteX1" fmla="*/ 12436475 w 12436475"/>
              <a:gd name="connsiteY1" fmla="*/ 795600 h 2550744"/>
              <a:gd name="connsiteX2" fmla="*/ 12436475 w 12436475"/>
              <a:gd name="connsiteY2" fmla="*/ 2547284 h 2550744"/>
              <a:gd name="connsiteX3" fmla="*/ 12436475 w 12436475"/>
              <a:gd name="connsiteY3" fmla="*/ 2550744 h 2550744"/>
              <a:gd name="connsiteX4" fmla="*/ 0 w 12436475"/>
              <a:gd name="connsiteY4" fmla="*/ 2550744 h 2550744"/>
              <a:gd name="connsiteX5" fmla="*/ 0 w 12436475"/>
              <a:gd name="connsiteY5" fmla="*/ 2370885 h 2550744"/>
              <a:gd name="connsiteX6" fmla="*/ 0 w 12436475"/>
              <a:gd name="connsiteY6" fmla="*/ 1075823 h 2550744"/>
              <a:gd name="connsiteX7" fmla="*/ 2016125 w 12436475"/>
              <a:gd name="connsiteY7" fmla="*/ 793640 h 2550744"/>
              <a:gd name="connsiteX8" fmla="*/ 5283200 w 12436475"/>
              <a:gd name="connsiteY8" fmla="*/ 1651947 h 2550744"/>
              <a:gd name="connsiteX9" fmla="*/ 10360025 w 12436475"/>
              <a:gd name="connsiteY9" fmla="*/ 0 h 2550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36475" h="2550744">
                <a:moveTo>
                  <a:pt x="10360025" y="0"/>
                </a:moveTo>
                <a:cubicBezTo>
                  <a:pt x="11176000" y="0"/>
                  <a:pt x="11890375" y="372325"/>
                  <a:pt x="12436475" y="795600"/>
                </a:cubicBezTo>
                <a:cubicBezTo>
                  <a:pt x="12436475" y="795600"/>
                  <a:pt x="12436475" y="795600"/>
                  <a:pt x="12436475" y="2547284"/>
                </a:cubicBezTo>
                <a:lnTo>
                  <a:pt x="12436475" y="2550744"/>
                </a:lnTo>
                <a:lnTo>
                  <a:pt x="0" y="2550744"/>
                </a:lnTo>
                <a:lnTo>
                  <a:pt x="0" y="2370885"/>
                </a:lnTo>
                <a:cubicBezTo>
                  <a:pt x="0" y="2010128"/>
                  <a:pt x="0" y="1582565"/>
                  <a:pt x="0" y="1075823"/>
                </a:cubicBezTo>
                <a:cubicBezTo>
                  <a:pt x="0" y="1075823"/>
                  <a:pt x="1063625" y="746610"/>
                  <a:pt x="2016125" y="793640"/>
                </a:cubicBezTo>
                <a:cubicBezTo>
                  <a:pt x="2968625" y="840671"/>
                  <a:pt x="4152900" y="1640190"/>
                  <a:pt x="5283200" y="1651947"/>
                </a:cubicBezTo>
                <a:cubicBezTo>
                  <a:pt x="6416675" y="1663705"/>
                  <a:pt x="8474075" y="0"/>
                  <a:pt x="10360025" y="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 userDrawn="1"/>
        </p:nvSpPr>
        <p:spPr bwMode="invGray">
          <a:xfrm>
            <a:off x="-1" y="5003086"/>
            <a:ext cx="12436475" cy="1998752"/>
          </a:xfrm>
          <a:custGeom>
            <a:avLst/>
            <a:gdLst>
              <a:gd name="connsiteX0" fmla="*/ 2930526 w 12436475"/>
              <a:gd name="connsiteY0" fmla="*/ 1729 h 1998752"/>
              <a:gd name="connsiteX1" fmla="*/ 5788025 w 12436475"/>
              <a:gd name="connsiteY1" fmla="*/ 965528 h 1998752"/>
              <a:gd name="connsiteX2" fmla="*/ 7159625 w 12436475"/>
              <a:gd name="connsiteY2" fmla="*/ 1041686 h 1998752"/>
              <a:gd name="connsiteX3" fmla="*/ 9731375 w 12436475"/>
              <a:gd name="connsiteY3" fmla="*/ 1656207 h 1998752"/>
              <a:gd name="connsiteX4" fmla="*/ 12436475 w 12436475"/>
              <a:gd name="connsiteY4" fmla="*/ 1041686 h 1998752"/>
              <a:gd name="connsiteX5" fmla="*/ 12436475 w 12436475"/>
              <a:gd name="connsiteY5" fmla="*/ 1866991 h 1998752"/>
              <a:gd name="connsiteX6" fmla="*/ 12436475 w 12436475"/>
              <a:gd name="connsiteY6" fmla="*/ 1998752 h 1998752"/>
              <a:gd name="connsiteX7" fmla="*/ 0 w 12436475"/>
              <a:gd name="connsiteY7" fmla="*/ 1998752 h 1998752"/>
              <a:gd name="connsiteX8" fmla="*/ 0 w 12436475"/>
              <a:gd name="connsiteY8" fmla="*/ 962902 h 1998752"/>
              <a:gd name="connsiteX9" fmla="*/ 1292225 w 12436475"/>
              <a:gd name="connsiteY9" fmla="*/ 773819 h 1998752"/>
              <a:gd name="connsiteX10" fmla="*/ 2930526 w 12436475"/>
              <a:gd name="connsiteY10" fmla="*/ 1729 h 199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436475" h="1998752">
                <a:moveTo>
                  <a:pt x="2930526" y="1729"/>
                </a:moveTo>
                <a:cubicBezTo>
                  <a:pt x="3597275" y="-45542"/>
                  <a:pt x="4625976" y="891996"/>
                  <a:pt x="5788025" y="965528"/>
                </a:cubicBezTo>
                <a:cubicBezTo>
                  <a:pt x="6950075" y="1041686"/>
                  <a:pt x="6359525" y="976033"/>
                  <a:pt x="7159625" y="1041686"/>
                </a:cubicBezTo>
                <a:cubicBezTo>
                  <a:pt x="7959725" y="1104714"/>
                  <a:pt x="8893175" y="1656207"/>
                  <a:pt x="9731375" y="1656207"/>
                </a:cubicBezTo>
                <a:cubicBezTo>
                  <a:pt x="10569575" y="1656207"/>
                  <a:pt x="12436475" y="1041686"/>
                  <a:pt x="12436475" y="1041686"/>
                </a:cubicBezTo>
                <a:cubicBezTo>
                  <a:pt x="12436475" y="1344269"/>
                  <a:pt x="12436475" y="1618484"/>
                  <a:pt x="12436475" y="1866991"/>
                </a:cubicBezTo>
                <a:lnTo>
                  <a:pt x="12436475" y="1998752"/>
                </a:lnTo>
                <a:lnTo>
                  <a:pt x="0" y="1998752"/>
                </a:lnTo>
                <a:lnTo>
                  <a:pt x="0" y="962902"/>
                </a:lnTo>
                <a:cubicBezTo>
                  <a:pt x="0" y="962902"/>
                  <a:pt x="796925" y="1010173"/>
                  <a:pt x="1292225" y="773819"/>
                </a:cubicBezTo>
                <a:cubicBezTo>
                  <a:pt x="1787525" y="537465"/>
                  <a:pt x="2263775" y="49000"/>
                  <a:pt x="2930526" y="1729"/>
                </a:cubicBezTo>
                <a:close/>
              </a:path>
            </a:pathLst>
          </a:custGeom>
          <a:solidFill>
            <a:srgbClr val="3192D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1"/>
          <p:cNvSpPr>
            <a:spLocks noGrp="1"/>
          </p:cNvSpPr>
          <p:nvPr userDrawn="1">
            <p:ph type="title" hasCustomPrompt="1"/>
          </p:nvPr>
        </p:nvSpPr>
        <p:spPr bwMode="auto">
          <a:xfrm>
            <a:off x="274702" y="1211263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sz="quarter" idx="14" hasCustomPrompt="1"/>
          </p:nvPr>
        </p:nvSpPr>
        <p:spPr bwMode="auto">
          <a:xfrm>
            <a:off x="273050" y="3046548"/>
            <a:ext cx="64023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80" y="6243848"/>
            <a:ext cx="1280160" cy="27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05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27640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7694172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835240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70314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452652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1" name="Freeform 10"/>
          <p:cNvSpPr>
            <a:spLocks/>
          </p:cNvSpPr>
          <p:nvPr userDrawn="1"/>
        </p:nvSpPr>
        <p:spPr bwMode="invGray">
          <a:xfrm>
            <a:off x="-1" y="4451094"/>
            <a:ext cx="12436475" cy="2550744"/>
          </a:xfrm>
          <a:custGeom>
            <a:avLst/>
            <a:gdLst>
              <a:gd name="connsiteX0" fmla="*/ 10360025 w 12436475"/>
              <a:gd name="connsiteY0" fmla="*/ 0 h 2550744"/>
              <a:gd name="connsiteX1" fmla="*/ 12436475 w 12436475"/>
              <a:gd name="connsiteY1" fmla="*/ 795600 h 2550744"/>
              <a:gd name="connsiteX2" fmla="*/ 12436475 w 12436475"/>
              <a:gd name="connsiteY2" fmla="*/ 2547284 h 2550744"/>
              <a:gd name="connsiteX3" fmla="*/ 12436475 w 12436475"/>
              <a:gd name="connsiteY3" fmla="*/ 2550744 h 2550744"/>
              <a:gd name="connsiteX4" fmla="*/ 0 w 12436475"/>
              <a:gd name="connsiteY4" fmla="*/ 2550744 h 2550744"/>
              <a:gd name="connsiteX5" fmla="*/ 0 w 12436475"/>
              <a:gd name="connsiteY5" fmla="*/ 2370885 h 2550744"/>
              <a:gd name="connsiteX6" fmla="*/ 0 w 12436475"/>
              <a:gd name="connsiteY6" fmla="*/ 1075823 h 2550744"/>
              <a:gd name="connsiteX7" fmla="*/ 2016125 w 12436475"/>
              <a:gd name="connsiteY7" fmla="*/ 793640 h 2550744"/>
              <a:gd name="connsiteX8" fmla="*/ 5283200 w 12436475"/>
              <a:gd name="connsiteY8" fmla="*/ 1651947 h 2550744"/>
              <a:gd name="connsiteX9" fmla="*/ 10360025 w 12436475"/>
              <a:gd name="connsiteY9" fmla="*/ 0 h 2550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36475" h="2550744">
                <a:moveTo>
                  <a:pt x="10360025" y="0"/>
                </a:moveTo>
                <a:cubicBezTo>
                  <a:pt x="11176000" y="0"/>
                  <a:pt x="11890375" y="372325"/>
                  <a:pt x="12436475" y="795600"/>
                </a:cubicBezTo>
                <a:cubicBezTo>
                  <a:pt x="12436475" y="795600"/>
                  <a:pt x="12436475" y="795600"/>
                  <a:pt x="12436475" y="2547284"/>
                </a:cubicBezTo>
                <a:lnTo>
                  <a:pt x="12436475" y="2550744"/>
                </a:lnTo>
                <a:lnTo>
                  <a:pt x="0" y="2550744"/>
                </a:lnTo>
                <a:lnTo>
                  <a:pt x="0" y="2370885"/>
                </a:lnTo>
                <a:cubicBezTo>
                  <a:pt x="0" y="2010128"/>
                  <a:pt x="0" y="1582565"/>
                  <a:pt x="0" y="1075823"/>
                </a:cubicBezTo>
                <a:cubicBezTo>
                  <a:pt x="0" y="1075823"/>
                  <a:pt x="1063625" y="746610"/>
                  <a:pt x="2016125" y="793640"/>
                </a:cubicBezTo>
                <a:cubicBezTo>
                  <a:pt x="2968625" y="840671"/>
                  <a:pt x="4152900" y="1640190"/>
                  <a:pt x="5283200" y="1651947"/>
                </a:cubicBezTo>
                <a:cubicBezTo>
                  <a:pt x="6416675" y="1663705"/>
                  <a:pt x="8474075" y="0"/>
                  <a:pt x="10360025" y="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2" name="Freeform 11"/>
          <p:cNvSpPr>
            <a:spLocks/>
          </p:cNvSpPr>
          <p:nvPr userDrawn="1"/>
        </p:nvSpPr>
        <p:spPr bwMode="invGray">
          <a:xfrm>
            <a:off x="-1" y="5003086"/>
            <a:ext cx="12436475" cy="1998752"/>
          </a:xfrm>
          <a:custGeom>
            <a:avLst/>
            <a:gdLst>
              <a:gd name="connsiteX0" fmla="*/ 2930526 w 12436475"/>
              <a:gd name="connsiteY0" fmla="*/ 1729 h 1998752"/>
              <a:gd name="connsiteX1" fmla="*/ 5788025 w 12436475"/>
              <a:gd name="connsiteY1" fmla="*/ 965528 h 1998752"/>
              <a:gd name="connsiteX2" fmla="*/ 7159625 w 12436475"/>
              <a:gd name="connsiteY2" fmla="*/ 1041686 h 1998752"/>
              <a:gd name="connsiteX3" fmla="*/ 9731375 w 12436475"/>
              <a:gd name="connsiteY3" fmla="*/ 1656207 h 1998752"/>
              <a:gd name="connsiteX4" fmla="*/ 12436475 w 12436475"/>
              <a:gd name="connsiteY4" fmla="*/ 1041686 h 1998752"/>
              <a:gd name="connsiteX5" fmla="*/ 12436475 w 12436475"/>
              <a:gd name="connsiteY5" fmla="*/ 1866991 h 1998752"/>
              <a:gd name="connsiteX6" fmla="*/ 12436475 w 12436475"/>
              <a:gd name="connsiteY6" fmla="*/ 1998752 h 1998752"/>
              <a:gd name="connsiteX7" fmla="*/ 0 w 12436475"/>
              <a:gd name="connsiteY7" fmla="*/ 1998752 h 1998752"/>
              <a:gd name="connsiteX8" fmla="*/ 0 w 12436475"/>
              <a:gd name="connsiteY8" fmla="*/ 962902 h 1998752"/>
              <a:gd name="connsiteX9" fmla="*/ 1292225 w 12436475"/>
              <a:gd name="connsiteY9" fmla="*/ 773819 h 1998752"/>
              <a:gd name="connsiteX10" fmla="*/ 2930526 w 12436475"/>
              <a:gd name="connsiteY10" fmla="*/ 1729 h 199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436475" h="1998752">
                <a:moveTo>
                  <a:pt x="2930526" y="1729"/>
                </a:moveTo>
                <a:cubicBezTo>
                  <a:pt x="3597275" y="-45542"/>
                  <a:pt x="4625976" y="891996"/>
                  <a:pt x="5788025" y="965528"/>
                </a:cubicBezTo>
                <a:cubicBezTo>
                  <a:pt x="6950075" y="1041686"/>
                  <a:pt x="6359525" y="976033"/>
                  <a:pt x="7159625" y="1041686"/>
                </a:cubicBezTo>
                <a:cubicBezTo>
                  <a:pt x="7959725" y="1104714"/>
                  <a:pt x="8893175" y="1656207"/>
                  <a:pt x="9731375" y="1656207"/>
                </a:cubicBezTo>
                <a:cubicBezTo>
                  <a:pt x="10569575" y="1656207"/>
                  <a:pt x="12436475" y="1041686"/>
                  <a:pt x="12436475" y="1041686"/>
                </a:cubicBezTo>
                <a:cubicBezTo>
                  <a:pt x="12436475" y="1344269"/>
                  <a:pt x="12436475" y="1618484"/>
                  <a:pt x="12436475" y="1866991"/>
                </a:cubicBezTo>
                <a:lnTo>
                  <a:pt x="12436475" y="1998752"/>
                </a:lnTo>
                <a:lnTo>
                  <a:pt x="0" y="1998752"/>
                </a:lnTo>
                <a:lnTo>
                  <a:pt x="0" y="962902"/>
                </a:lnTo>
                <a:cubicBezTo>
                  <a:pt x="0" y="962902"/>
                  <a:pt x="796925" y="1010173"/>
                  <a:pt x="1292225" y="773819"/>
                </a:cubicBezTo>
                <a:cubicBezTo>
                  <a:pt x="1787525" y="537465"/>
                  <a:pt x="2263775" y="49000"/>
                  <a:pt x="2930526" y="1729"/>
                </a:cubicBezTo>
                <a:close/>
              </a:path>
            </a:pathLst>
          </a:custGeom>
          <a:solidFill>
            <a:srgbClr val="314B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2139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9" name="Freeform 8"/>
          <p:cNvSpPr>
            <a:spLocks/>
          </p:cNvSpPr>
          <p:nvPr userDrawn="1"/>
        </p:nvSpPr>
        <p:spPr bwMode="invGray">
          <a:xfrm>
            <a:off x="-1" y="4451094"/>
            <a:ext cx="12436475" cy="2550744"/>
          </a:xfrm>
          <a:custGeom>
            <a:avLst/>
            <a:gdLst>
              <a:gd name="connsiteX0" fmla="*/ 10360025 w 12436475"/>
              <a:gd name="connsiteY0" fmla="*/ 0 h 2550744"/>
              <a:gd name="connsiteX1" fmla="*/ 12436475 w 12436475"/>
              <a:gd name="connsiteY1" fmla="*/ 795600 h 2550744"/>
              <a:gd name="connsiteX2" fmla="*/ 12436475 w 12436475"/>
              <a:gd name="connsiteY2" fmla="*/ 2547284 h 2550744"/>
              <a:gd name="connsiteX3" fmla="*/ 12436475 w 12436475"/>
              <a:gd name="connsiteY3" fmla="*/ 2550744 h 2550744"/>
              <a:gd name="connsiteX4" fmla="*/ 0 w 12436475"/>
              <a:gd name="connsiteY4" fmla="*/ 2550744 h 2550744"/>
              <a:gd name="connsiteX5" fmla="*/ 0 w 12436475"/>
              <a:gd name="connsiteY5" fmla="*/ 2370885 h 2550744"/>
              <a:gd name="connsiteX6" fmla="*/ 0 w 12436475"/>
              <a:gd name="connsiteY6" fmla="*/ 1075823 h 2550744"/>
              <a:gd name="connsiteX7" fmla="*/ 2016125 w 12436475"/>
              <a:gd name="connsiteY7" fmla="*/ 793640 h 2550744"/>
              <a:gd name="connsiteX8" fmla="*/ 5283200 w 12436475"/>
              <a:gd name="connsiteY8" fmla="*/ 1651947 h 2550744"/>
              <a:gd name="connsiteX9" fmla="*/ 10360025 w 12436475"/>
              <a:gd name="connsiteY9" fmla="*/ 0 h 2550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36475" h="2550744">
                <a:moveTo>
                  <a:pt x="10360025" y="0"/>
                </a:moveTo>
                <a:cubicBezTo>
                  <a:pt x="11176000" y="0"/>
                  <a:pt x="11890375" y="372325"/>
                  <a:pt x="12436475" y="795600"/>
                </a:cubicBezTo>
                <a:cubicBezTo>
                  <a:pt x="12436475" y="795600"/>
                  <a:pt x="12436475" y="795600"/>
                  <a:pt x="12436475" y="2547284"/>
                </a:cubicBezTo>
                <a:lnTo>
                  <a:pt x="12436475" y="2550744"/>
                </a:lnTo>
                <a:lnTo>
                  <a:pt x="0" y="2550744"/>
                </a:lnTo>
                <a:lnTo>
                  <a:pt x="0" y="2370885"/>
                </a:lnTo>
                <a:cubicBezTo>
                  <a:pt x="0" y="2010128"/>
                  <a:pt x="0" y="1582565"/>
                  <a:pt x="0" y="1075823"/>
                </a:cubicBezTo>
                <a:cubicBezTo>
                  <a:pt x="0" y="1075823"/>
                  <a:pt x="1063625" y="746610"/>
                  <a:pt x="2016125" y="793640"/>
                </a:cubicBezTo>
                <a:cubicBezTo>
                  <a:pt x="2968625" y="840671"/>
                  <a:pt x="4152900" y="1640190"/>
                  <a:pt x="5283200" y="1651947"/>
                </a:cubicBezTo>
                <a:cubicBezTo>
                  <a:pt x="6416675" y="1663705"/>
                  <a:pt x="8474075" y="0"/>
                  <a:pt x="10360025" y="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0" name="Freeform 9"/>
          <p:cNvSpPr>
            <a:spLocks/>
          </p:cNvSpPr>
          <p:nvPr userDrawn="1"/>
        </p:nvSpPr>
        <p:spPr bwMode="invGray">
          <a:xfrm>
            <a:off x="-1" y="5003086"/>
            <a:ext cx="12436475" cy="1998752"/>
          </a:xfrm>
          <a:custGeom>
            <a:avLst/>
            <a:gdLst>
              <a:gd name="connsiteX0" fmla="*/ 2930526 w 12436475"/>
              <a:gd name="connsiteY0" fmla="*/ 1729 h 1998752"/>
              <a:gd name="connsiteX1" fmla="*/ 5788025 w 12436475"/>
              <a:gd name="connsiteY1" fmla="*/ 965528 h 1998752"/>
              <a:gd name="connsiteX2" fmla="*/ 7159625 w 12436475"/>
              <a:gd name="connsiteY2" fmla="*/ 1041686 h 1998752"/>
              <a:gd name="connsiteX3" fmla="*/ 9731375 w 12436475"/>
              <a:gd name="connsiteY3" fmla="*/ 1656207 h 1998752"/>
              <a:gd name="connsiteX4" fmla="*/ 12436475 w 12436475"/>
              <a:gd name="connsiteY4" fmla="*/ 1041686 h 1998752"/>
              <a:gd name="connsiteX5" fmla="*/ 12436475 w 12436475"/>
              <a:gd name="connsiteY5" fmla="*/ 1866991 h 1998752"/>
              <a:gd name="connsiteX6" fmla="*/ 12436475 w 12436475"/>
              <a:gd name="connsiteY6" fmla="*/ 1998752 h 1998752"/>
              <a:gd name="connsiteX7" fmla="*/ 0 w 12436475"/>
              <a:gd name="connsiteY7" fmla="*/ 1998752 h 1998752"/>
              <a:gd name="connsiteX8" fmla="*/ 0 w 12436475"/>
              <a:gd name="connsiteY8" fmla="*/ 962902 h 1998752"/>
              <a:gd name="connsiteX9" fmla="*/ 1292225 w 12436475"/>
              <a:gd name="connsiteY9" fmla="*/ 773819 h 1998752"/>
              <a:gd name="connsiteX10" fmla="*/ 2930526 w 12436475"/>
              <a:gd name="connsiteY10" fmla="*/ 1729 h 199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436475" h="1998752">
                <a:moveTo>
                  <a:pt x="2930526" y="1729"/>
                </a:moveTo>
                <a:cubicBezTo>
                  <a:pt x="3597275" y="-45542"/>
                  <a:pt x="4625976" y="891996"/>
                  <a:pt x="5788025" y="965528"/>
                </a:cubicBezTo>
                <a:cubicBezTo>
                  <a:pt x="6950075" y="1041686"/>
                  <a:pt x="6359525" y="976033"/>
                  <a:pt x="7159625" y="1041686"/>
                </a:cubicBezTo>
                <a:cubicBezTo>
                  <a:pt x="7959725" y="1104714"/>
                  <a:pt x="8893175" y="1656207"/>
                  <a:pt x="9731375" y="1656207"/>
                </a:cubicBezTo>
                <a:cubicBezTo>
                  <a:pt x="10569575" y="1656207"/>
                  <a:pt x="12436475" y="1041686"/>
                  <a:pt x="12436475" y="1041686"/>
                </a:cubicBezTo>
                <a:cubicBezTo>
                  <a:pt x="12436475" y="1344269"/>
                  <a:pt x="12436475" y="1618484"/>
                  <a:pt x="12436475" y="1866991"/>
                </a:cubicBezTo>
                <a:lnTo>
                  <a:pt x="12436475" y="1998752"/>
                </a:lnTo>
                <a:lnTo>
                  <a:pt x="0" y="1998752"/>
                </a:lnTo>
                <a:lnTo>
                  <a:pt x="0" y="962902"/>
                </a:lnTo>
                <a:cubicBezTo>
                  <a:pt x="0" y="962902"/>
                  <a:pt x="796925" y="1010173"/>
                  <a:pt x="1292225" y="773819"/>
                </a:cubicBezTo>
                <a:cubicBezTo>
                  <a:pt x="1787525" y="537465"/>
                  <a:pt x="2263775" y="49000"/>
                  <a:pt x="2930526" y="1729"/>
                </a:cubicBezTo>
                <a:close/>
              </a:path>
            </a:pathLst>
          </a:custGeom>
          <a:solidFill>
            <a:srgbClr val="7B55A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003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-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7" name="Freeform 6"/>
          <p:cNvSpPr>
            <a:spLocks/>
          </p:cNvSpPr>
          <p:nvPr userDrawn="1"/>
        </p:nvSpPr>
        <p:spPr bwMode="invGray">
          <a:xfrm>
            <a:off x="-1" y="4451094"/>
            <a:ext cx="12436475" cy="2550744"/>
          </a:xfrm>
          <a:custGeom>
            <a:avLst/>
            <a:gdLst>
              <a:gd name="connsiteX0" fmla="*/ 10360025 w 12436475"/>
              <a:gd name="connsiteY0" fmla="*/ 0 h 2550744"/>
              <a:gd name="connsiteX1" fmla="*/ 12436475 w 12436475"/>
              <a:gd name="connsiteY1" fmla="*/ 795600 h 2550744"/>
              <a:gd name="connsiteX2" fmla="*/ 12436475 w 12436475"/>
              <a:gd name="connsiteY2" fmla="*/ 2547284 h 2550744"/>
              <a:gd name="connsiteX3" fmla="*/ 12436475 w 12436475"/>
              <a:gd name="connsiteY3" fmla="*/ 2550744 h 2550744"/>
              <a:gd name="connsiteX4" fmla="*/ 0 w 12436475"/>
              <a:gd name="connsiteY4" fmla="*/ 2550744 h 2550744"/>
              <a:gd name="connsiteX5" fmla="*/ 0 w 12436475"/>
              <a:gd name="connsiteY5" fmla="*/ 2370885 h 2550744"/>
              <a:gd name="connsiteX6" fmla="*/ 0 w 12436475"/>
              <a:gd name="connsiteY6" fmla="*/ 1075823 h 2550744"/>
              <a:gd name="connsiteX7" fmla="*/ 2016125 w 12436475"/>
              <a:gd name="connsiteY7" fmla="*/ 793640 h 2550744"/>
              <a:gd name="connsiteX8" fmla="*/ 5283200 w 12436475"/>
              <a:gd name="connsiteY8" fmla="*/ 1651947 h 2550744"/>
              <a:gd name="connsiteX9" fmla="*/ 10360025 w 12436475"/>
              <a:gd name="connsiteY9" fmla="*/ 0 h 2550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36475" h="2550744">
                <a:moveTo>
                  <a:pt x="10360025" y="0"/>
                </a:moveTo>
                <a:cubicBezTo>
                  <a:pt x="11176000" y="0"/>
                  <a:pt x="11890375" y="372325"/>
                  <a:pt x="12436475" y="795600"/>
                </a:cubicBezTo>
                <a:cubicBezTo>
                  <a:pt x="12436475" y="795600"/>
                  <a:pt x="12436475" y="795600"/>
                  <a:pt x="12436475" y="2547284"/>
                </a:cubicBezTo>
                <a:lnTo>
                  <a:pt x="12436475" y="2550744"/>
                </a:lnTo>
                <a:lnTo>
                  <a:pt x="0" y="2550744"/>
                </a:lnTo>
                <a:lnTo>
                  <a:pt x="0" y="2370885"/>
                </a:lnTo>
                <a:cubicBezTo>
                  <a:pt x="0" y="2010128"/>
                  <a:pt x="0" y="1582565"/>
                  <a:pt x="0" y="1075823"/>
                </a:cubicBezTo>
                <a:cubicBezTo>
                  <a:pt x="0" y="1075823"/>
                  <a:pt x="1063625" y="746610"/>
                  <a:pt x="2016125" y="793640"/>
                </a:cubicBezTo>
                <a:cubicBezTo>
                  <a:pt x="2968625" y="840671"/>
                  <a:pt x="4152900" y="1640190"/>
                  <a:pt x="5283200" y="1651947"/>
                </a:cubicBezTo>
                <a:cubicBezTo>
                  <a:pt x="6416675" y="1663705"/>
                  <a:pt x="8474075" y="0"/>
                  <a:pt x="10360025" y="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 userDrawn="1"/>
        </p:nvSpPr>
        <p:spPr bwMode="invGray">
          <a:xfrm>
            <a:off x="-1" y="5003086"/>
            <a:ext cx="12436475" cy="1998752"/>
          </a:xfrm>
          <a:custGeom>
            <a:avLst/>
            <a:gdLst>
              <a:gd name="connsiteX0" fmla="*/ 2930526 w 12436475"/>
              <a:gd name="connsiteY0" fmla="*/ 1729 h 1998752"/>
              <a:gd name="connsiteX1" fmla="*/ 5788025 w 12436475"/>
              <a:gd name="connsiteY1" fmla="*/ 965528 h 1998752"/>
              <a:gd name="connsiteX2" fmla="*/ 7159625 w 12436475"/>
              <a:gd name="connsiteY2" fmla="*/ 1041686 h 1998752"/>
              <a:gd name="connsiteX3" fmla="*/ 9731375 w 12436475"/>
              <a:gd name="connsiteY3" fmla="*/ 1656207 h 1998752"/>
              <a:gd name="connsiteX4" fmla="*/ 12436475 w 12436475"/>
              <a:gd name="connsiteY4" fmla="*/ 1041686 h 1998752"/>
              <a:gd name="connsiteX5" fmla="*/ 12436475 w 12436475"/>
              <a:gd name="connsiteY5" fmla="*/ 1866991 h 1998752"/>
              <a:gd name="connsiteX6" fmla="*/ 12436475 w 12436475"/>
              <a:gd name="connsiteY6" fmla="*/ 1998752 h 1998752"/>
              <a:gd name="connsiteX7" fmla="*/ 0 w 12436475"/>
              <a:gd name="connsiteY7" fmla="*/ 1998752 h 1998752"/>
              <a:gd name="connsiteX8" fmla="*/ 0 w 12436475"/>
              <a:gd name="connsiteY8" fmla="*/ 962902 h 1998752"/>
              <a:gd name="connsiteX9" fmla="*/ 1292225 w 12436475"/>
              <a:gd name="connsiteY9" fmla="*/ 773819 h 1998752"/>
              <a:gd name="connsiteX10" fmla="*/ 2930526 w 12436475"/>
              <a:gd name="connsiteY10" fmla="*/ 1729 h 199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436475" h="1998752">
                <a:moveTo>
                  <a:pt x="2930526" y="1729"/>
                </a:moveTo>
                <a:cubicBezTo>
                  <a:pt x="3597275" y="-45542"/>
                  <a:pt x="4625976" y="891996"/>
                  <a:pt x="5788025" y="965528"/>
                </a:cubicBezTo>
                <a:cubicBezTo>
                  <a:pt x="6950075" y="1041686"/>
                  <a:pt x="6359525" y="976033"/>
                  <a:pt x="7159625" y="1041686"/>
                </a:cubicBezTo>
                <a:cubicBezTo>
                  <a:pt x="7959725" y="1104714"/>
                  <a:pt x="8893175" y="1656207"/>
                  <a:pt x="9731375" y="1656207"/>
                </a:cubicBezTo>
                <a:cubicBezTo>
                  <a:pt x="10569575" y="1656207"/>
                  <a:pt x="12436475" y="1041686"/>
                  <a:pt x="12436475" y="1041686"/>
                </a:cubicBezTo>
                <a:cubicBezTo>
                  <a:pt x="12436475" y="1344269"/>
                  <a:pt x="12436475" y="1618484"/>
                  <a:pt x="12436475" y="1866991"/>
                </a:cubicBezTo>
                <a:lnTo>
                  <a:pt x="12436475" y="1998752"/>
                </a:lnTo>
                <a:lnTo>
                  <a:pt x="0" y="1998752"/>
                </a:lnTo>
                <a:lnTo>
                  <a:pt x="0" y="962902"/>
                </a:lnTo>
                <a:cubicBezTo>
                  <a:pt x="0" y="962902"/>
                  <a:pt x="796925" y="1010173"/>
                  <a:pt x="1292225" y="773819"/>
                </a:cubicBezTo>
                <a:cubicBezTo>
                  <a:pt x="1787525" y="537465"/>
                  <a:pt x="2263775" y="49000"/>
                  <a:pt x="2930526" y="1729"/>
                </a:cubicBezTo>
                <a:close/>
              </a:path>
            </a:pathLst>
          </a:custGeom>
          <a:solidFill>
            <a:srgbClr val="3192D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078011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5" name="Freeform 4"/>
          <p:cNvSpPr>
            <a:spLocks/>
          </p:cNvSpPr>
          <p:nvPr userDrawn="1"/>
        </p:nvSpPr>
        <p:spPr bwMode="invGray">
          <a:xfrm>
            <a:off x="-1" y="4451094"/>
            <a:ext cx="12436475" cy="2550744"/>
          </a:xfrm>
          <a:custGeom>
            <a:avLst/>
            <a:gdLst>
              <a:gd name="connsiteX0" fmla="*/ 10360025 w 12436475"/>
              <a:gd name="connsiteY0" fmla="*/ 0 h 2550744"/>
              <a:gd name="connsiteX1" fmla="*/ 12436475 w 12436475"/>
              <a:gd name="connsiteY1" fmla="*/ 795600 h 2550744"/>
              <a:gd name="connsiteX2" fmla="*/ 12436475 w 12436475"/>
              <a:gd name="connsiteY2" fmla="*/ 2547284 h 2550744"/>
              <a:gd name="connsiteX3" fmla="*/ 12436475 w 12436475"/>
              <a:gd name="connsiteY3" fmla="*/ 2550744 h 2550744"/>
              <a:gd name="connsiteX4" fmla="*/ 0 w 12436475"/>
              <a:gd name="connsiteY4" fmla="*/ 2550744 h 2550744"/>
              <a:gd name="connsiteX5" fmla="*/ 0 w 12436475"/>
              <a:gd name="connsiteY5" fmla="*/ 2370885 h 2550744"/>
              <a:gd name="connsiteX6" fmla="*/ 0 w 12436475"/>
              <a:gd name="connsiteY6" fmla="*/ 1075823 h 2550744"/>
              <a:gd name="connsiteX7" fmla="*/ 2016125 w 12436475"/>
              <a:gd name="connsiteY7" fmla="*/ 793640 h 2550744"/>
              <a:gd name="connsiteX8" fmla="*/ 5283200 w 12436475"/>
              <a:gd name="connsiteY8" fmla="*/ 1651947 h 2550744"/>
              <a:gd name="connsiteX9" fmla="*/ 10360025 w 12436475"/>
              <a:gd name="connsiteY9" fmla="*/ 0 h 2550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36475" h="2550744">
                <a:moveTo>
                  <a:pt x="10360025" y="0"/>
                </a:moveTo>
                <a:cubicBezTo>
                  <a:pt x="11176000" y="0"/>
                  <a:pt x="11890375" y="372325"/>
                  <a:pt x="12436475" y="795600"/>
                </a:cubicBezTo>
                <a:cubicBezTo>
                  <a:pt x="12436475" y="795600"/>
                  <a:pt x="12436475" y="795600"/>
                  <a:pt x="12436475" y="2547284"/>
                </a:cubicBezTo>
                <a:lnTo>
                  <a:pt x="12436475" y="2550744"/>
                </a:lnTo>
                <a:lnTo>
                  <a:pt x="0" y="2550744"/>
                </a:lnTo>
                <a:lnTo>
                  <a:pt x="0" y="2370885"/>
                </a:lnTo>
                <a:cubicBezTo>
                  <a:pt x="0" y="2010128"/>
                  <a:pt x="0" y="1582565"/>
                  <a:pt x="0" y="1075823"/>
                </a:cubicBezTo>
                <a:cubicBezTo>
                  <a:pt x="0" y="1075823"/>
                  <a:pt x="1063625" y="746610"/>
                  <a:pt x="2016125" y="793640"/>
                </a:cubicBezTo>
                <a:cubicBezTo>
                  <a:pt x="2968625" y="840671"/>
                  <a:pt x="4152900" y="1640190"/>
                  <a:pt x="5283200" y="1651947"/>
                </a:cubicBezTo>
                <a:cubicBezTo>
                  <a:pt x="6416675" y="1663705"/>
                  <a:pt x="8474075" y="0"/>
                  <a:pt x="10360025" y="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Freeform 5"/>
          <p:cNvSpPr>
            <a:spLocks/>
          </p:cNvSpPr>
          <p:nvPr userDrawn="1"/>
        </p:nvSpPr>
        <p:spPr bwMode="invGray">
          <a:xfrm>
            <a:off x="-1" y="5003086"/>
            <a:ext cx="12436475" cy="1998752"/>
          </a:xfrm>
          <a:custGeom>
            <a:avLst/>
            <a:gdLst>
              <a:gd name="connsiteX0" fmla="*/ 2930526 w 12436475"/>
              <a:gd name="connsiteY0" fmla="*/ 1729 h 1998752"/>
              <a:gd name="connsiteX1" fmla="*/ 5788025 w 12436475"/>
              <a:gd name="connsiteY1" fmla="*/ 965528 h 1998752"/>
              <a:gd name="connsiteX2" fmla="*/ 7159625 w 12436475"/>
              <a:gd name="connsiteY2" fmla="*/ 1041686 h 1998752"/>
              <a:gd name="connsiteX3" fmla="*/ 9731375 w 12436475"/>
              <a:gd name="connsiteY3" fmla="*/ 1656207 h 1998752"/>
              <a:gd name="connsiteX4" fmla="*/ 12436475 w 12436475"/>
              <a:gd name="connsiteY4" fmla="*/ 1041686 h 1998752"/>
              <a:gd name="connsiteX5" fmla="*/ 12436475 w 12436475"/>
              <a:gd name="connsiteY5" fmla="*/ 1866991 h 1998752"/>
              <a:gd name="connsiteX6" fmla="*/ 12436475 w 12436475"/>
              <a:gd name="connsiteY6" fmla="*/ 1998752 h 1998752"/>
              <a:gd name="connsiteX7" fmla="*/ 0 w 12436475"/>
              <a:gd name="connsiteY7" fmla="*/ 1998752 h 1998752"/>
              <a:gd name="connsiteX8" fmla="*/ 0 w 12436475"/>
              <a:gd name="connsiteY8" fmla="*/ 962902 h 1998752"/>
              <a:gd name="connsiteX9" fmla="*/ 1292225 w 12436475"/>
              <a:gd name="connsiteY9" fmla="*/ 773819 h 1998752"/>
              <a:gd name="connsiteX10" fmla="*/ 2930526 w 12436475"/>
              <a:gd name="connsiteY10" fmla="*/ 1729 h 199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436475" h="1998752">
                <a:moveTo>
                  <a:pt x="2930526" y="1729"/>
                </a:moveTo>
                <a:cubicBezTo>
                  <a:pt x="3597275" y="-45542"/>
                  <a:pt x="4625976" y="891996"/>
                  <a:pt x="5788025" y="965528"/>
                </a:cubicBezTo>
                <a:cubicBezTo>
                  <a:pt x="6950075" y="1041686"/>
                  <a:pt x="6359525" y="976033"/>
                  <a:pt x="7159625" y="1041686"/>
                </a:cubicBezTo>
                <a:cubicBezTo>
                  <a:pt x="7959725" y="1104714"/>
                  <a:pt x="8893175" y="1656207"/>
                  <a:pt x="9731375" y="1656207"/>
                </a:cubicBezTo>
                <a:cubicBezTo>
                  <a:pt x="10569575" y="1656207"/>
                  <a:pt x="12436475" y="1041686"/>
                  <a:pt x="12436475" y="1041686"/>
                </a:cubicBezTo>
                <a:cubicBezTo>
                  <a:pt x="12436475" y="1344269"/>
                  <a:pt x="12436475" y="1618484"/>
                  <a:pt x="12436475" y="1866991"/>
                </a:cubicBezTo>
                <a:lnTo>
                  <a:pt x="12436475" y="1998752"/>
                </a:lnTo>
                <a:lnTo>
                  <a:pt x="0" y="1998752"/>
                </a:lnTo>
                <a:lnTo>
                  <a:pt x="0" y="962902"/>
                </a:lnTo>
                <a:cubicBezTo>
                  <a:pt x="0" y="962902"/>
                  <a:pt x="796925" y="1010173"/>
                  <a:pt x="1292225" y="773819"/>
                </a:cubicBezTo>
                <a:cubicBezTo>
                  <a:pt x="1787525" y="537465"/>
                  <a:pt x="2263775" y="49000"/>
                  <a:pt x="2930526" y="1729"/>
                </a:cubicBezTo>
                <a:close/>
              </a:path>
            </a:pathLst>
          </a:custGeom>
          <a:solidFill>
            <a:srgbClr val="314B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2635814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5" name="Freeform 4"/>
          <p:cNvSpPr>
            <a:spLocks/>
          </p:cNvSpPr>
          <p:nvPr userDrawn="1"/>
        </p:nvSpPr>
        <p:spPr bwMode="invGray">
          <a:xfrm>
            <a:off x="-1" y="4451094"/>
            <a:ext cx="12436475" cy="2550744"/>
          </a:xfrm>
          <a:custGeom>
            <a:avLst/>
            <a:gdLst>
              <a:gd name="connsiteX0" fmla="*/ 10360025 w 12436475"/>
              <a:gd name="connsiteY0" fmla="*/ 0 h 2550744"/>
              <a:gd name="connsiteX1" fmla="*/ 12436475 w 12436475"/>
              <a:gd name="connsiteY1" fmla="*/ 795600 h 2550744"/>
              <a:gd name="connsiteX2" fmla="*/ 12436475 w 12436475"/>
              <a:gd name="connsiteY2" fmla="*/ 2547284 h 2550744"/>
              <a:gd name="connsiteX3" fmla="*/ 12436475 w 12436475"/>
              <a:gd name="connsiteY3" fmla="*/ 2550744 h 2550744"/>
              <a:gd name="connsiteX4" fmla="*/ 0 w 12436475"/>
              <a:gd name="connsiteY4" fmla="*/ 2550744 h 2550744"/>
              <a:gd name="connsiteX5" fmla="*/ 0 w 12436475"/>
              <a:gd name="connsiteY5" fmla="*/ 2370885 h 2550744"/>
              <a:gd name="connsiteX6" fmla="*/ 0 w 12436475"/>
              <a:gd name="connsiteY6" fmla="*/ 1075823 h 2550744"/>
              <a:gd name="connsiteX7" fmla="*/ 2016125 w 12436475"/>
              <a:gd name="connsiteY7" fmla="*/ 793640 h 2550744"/>
              <a:gd name="connsiteX8" fmla="*/ 5283200 w 12436475"/>
              <a:gd name="connsiteY8" fmla="*/ 1651947 h 2550744"/>
              <a:gd name="connsiteX9" fmla="*/ 10360025 w 12436475"/>
              <a:gd name="connsiteY9" fmla="*/ 0 h 2550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36475" h="2550744">
                <a:moveTo>
                  <a:pt x="10360025" y="0"/>
                </a:moveTo>
                <a:cubicBezTo>
                  <a:pt x="11176000" y="0"/>
                  <a:pt x="11890375" y="372325"/>
                  <a:pt x="12436475" y="795600"/>
                </a:cubicBezTo>
                <a:cubicBezTo>
                  <a:pt x="12436475" y="795600"/>
                  <a:pt x="12436475" y="795600"/>
                  <a:pt x="12436475" y="2547284"/>
                </a:cubicBezTo>
                <a:lnTo>
                  <a:pt x="12436475" y="2550744"/>
                </a:lnTo>
                <a:lnTo>
                  <a:pt x="0" y="2550744"/>
                </a:lnTo>
                <a:lnTo>
                  <a:pt x="0" y="2370885"/>
                </a:lnTo>
                <a:cubicBezTo>
                  <a:pt x="0" y="2010128"/>
                  <a:pt x="0" y="1582565"/>
                  <a:pt x="0" y="1075823"/>
                </a:cubicBezTo>
                <a:cubicBezTo>
                  <a:pt x="0" y="1075823"/>
                  <a:pt x="1063625" y="746610"/>
                  <a:pt x="2016125" y="793640"/>
                </a:cubicBezTo>
                <a:cubicBezTo>
                  <a:pt x="2968625" y="840671"/>
                  <a:pt x="4152900" y="1640190"/>
                  <a:pt x="5283200" y="1651947"/>
                </a:cubicBezTo>
                <a:cubicBezTo>
                  <a:pt x="6416675" y="1663705"/>
                  <a:pt x="8474075" y="0"/>
                  <a:pt x="10360025" y="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Freeform 5"/>
          <p:cNvSpPr>
            <a:spLocks/>
          </p:cNvSpPr>
          <p:nvPr userDrawn="1"/>
        </p:nvSpPr>
        <p:spPr bwMode="invGray">
          <a:xfrm>
            <a:off x="28199" y="5003086"/>
            <a:ext cx="12436475" cy="1998752"/>
          </a:xfrm>
          <a:custGeom>
            <a:avLst/>
            <a:gdLst>
              <a:gd name="connsiteX0" fmla="*/ 2930526 w 12436475"/>
              <a:gd name="connsiteY0" fmla="*/ 1729 h 1998752"/>
              <a:gd name="connsiteX1" fmla="*/ 5788025 w 12436475"/>
              <a:gd name="connsiteY1" fmla="*/ 965528 h 1998752"/>
              <a:gd name="connsiteX2" fmla="*/ 7159625 w 12436475"/>
              <a:gd name="connsiteY2" fmla="*/ 1041686 h 1998752"/>
              <a:gd name="connsiteX3" fmla="*/ 9731375 w 12436475"/>
              <a:gd name="connsiteY3" fmla="*/ 1656207 h 1998752"/>
              <a:gd name="connsiteX4" fmla="*/ 12436475 w 12436475"/>
              <a:gd name="connsiteY4" fmla="*/ 1041686 h 1998752"/>
              <a:gd name="connsiteX5" fmla="*/ 12436475 w 12436475"/>
              <a:gd name="connsiteY5" fmla="*/ 1866991 h 1998752"/>
              <a:gd name="connsiteX6" fmla="*/ 12436475 w 12436475"/>
              <a:gd name="connsiteY6" fmla="*/ 1998752 h 1998752"/>
              <a:gd name="connsiteX7" fmla="*/ 0 w 12436475"/>
              <a:gd name="connsiteY7" fmla="*/ 1998752 h 1998752"/>
              <a:gd name="connsiteX8" fmla="*/ 0 w 12436475"/>
              <a:gd name="connsiteY8" fmla="*/ 962902 h 1998752"/>
              <a:gd name="connsiteX9" fmla="*/ 1292225 w 12436475"/>
              <a:gd name="connsiteY9" fmla="*/ 773819 h 1998752"/>
              <a:gd name="connsiteX10" fmla="*/ 2930526 w 12436475"/>
              <a:gd name="connsiteY10" fmla="*/ 1729 h 199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436475" h="1998752">
                <a:moveTo>
                  <a:pt x="2930526" y="1729"/>
                </a:moveTo>
                <a:cubicBezTo>
                  <a:pt x="3597275" y="-45542"/>
                  <a:pt x="4625976" y="891996"/>
                  <a:pt x="5788025" y="965528"/>
                </a:cubicBezTo>
                <a:cubicBezTo>
                  <a:pt x="6950075" y="1041686"/>
                  <a:pt x="6359525" y="976033"/>
                  <a:pt x="7159625" y="1041686"/>
                </a:cubicBezTo>
                <a:cubicBezTo>
                  <a:pt x="7959725" y="1104714"/>
                  <a:pt x="8893175" y="1656207"/>
                  <a:pt x="9731375" y="1656207"/>
                </a:cubicBezTo>
                <a:cubicBezTo>
                  <a:pt x="10569575" y="1656207"/>
                  <a:pt x="12436475" y="1041686"/>
                  <a:pt x="12436475" y="1041686"/>
                </a:cubicBezTo>
                <a:cubicBezTo>
                  <a:pt x="12436475" y="1344269"/>
                  <a:pt x="12436475" y="1618484"/>
                  <a:pt x="12436475" y="1866991"/>
                </a:cubicBezTo>
                <a:lnTo>
                  <a:pt x="12436475" y="1998752"/>
                </a:lnTo>
                <a:lnTo>
                  <a:pt x="0" y="1998752"/>
                </a:lnTo>
                <a:lnTo>
                  <a:pt x="0" y="962902"/>
                </a:lnTo>
                <a:cubicBezTo>
                  <a:pt x="0" y="962902"/>
                  <a:pt x="796925" y="1010173"/>
                  <a:pt x="1292225" y="773819"/>
                </a:cubicBezTo>
                <a:cubicBezTo>
                  <a:pt x="1787525" y="537465"/>
                  <a:pt x="2263775" y="49000"/>
                  <a:pt x="2930526" y="1729"/>
                </a:cubicBezTo>
                <a:close/>
              </a:path>
            </a:pathLst>
          </a:custGeom>
          <a:solidFill>
            <a:srgbClr val="7B55A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9265139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5" name="Freeform 4"/>
          <p:cNvSpPr>
            <a:spLocks/>
          </p:cNvSpPr>
          <p:nvPr userDrawn="1"/>
        </p:nvSpPr>
        <p:spPr bwMode="invGray">
          <a:xfrm>
            <a:off x="-1" y="4451094"/>
            <a:ext cx="12436475" cy="2550744"/>
          </a:xfrm>
          <a:custGeom>
            <a:avLst/>
            <a:gdLst>
              <a:gd name="connsiteX0" fmla="*/ 10360025 w 12436475"/>
              <a:gd name="connsiteY0" fmla="*/ 0 h 2550744"/>
              <a:gd name="connsiteX1" fmla="*/ 12436475 w 12436475"/>
              <a:gd name="connsiteY1" fmla="*/ 795600 h 2550744"/>
              <a:gd name="connsiteX2" fmla="*/ 12436475 w 12436475"/>
              <a:gd name="connsiteY2" fmla="*/ 2547284 h 2550744"/>
              <a:gd name="connsiteX3" fmla="*/ 12436475 w 12436475"/>
              <a:gd name="connsiteY3" fmla="*/ 2550744 h 2550744"/>
              <a:gd name="connsiteX4" fmla="*/ 0 w 12436475"/>
              <a:gd name="connsiteY4" fmla="*/ 2550744 h 2550744"/>
              <a:gd name="connsiteX5" fmla="*/ 0 w 12436475"/>
              <a:gd name="connsiteY5" fmla="*/ 2370885 h 2550744"/>
              <a:gd name="connsiteX6" fmla="*/ 0 w 12436475"/>
              <a:gd name="connsiteY6" fmla="*/ 1075823 h 2550744"/>
              <a:gd name="connsiteX7" fmla="*/ 2016125 w 12436475"/>
              <a:gd name="connsiteY7" fmla="*/ 793640 h 2550744"/>
              <a:gd name="connsiteX8" fmla="*/ 5283200 w 12436475"/>
              <a:gd name="connsiteY8" fmla="*/ 1651947 h 2550744"/>
              <a:gd name="connsiteX9" fmla="*/ 10360025 w 12436475"/>
              <a:gd name="connsiteY9" fmla="*/ 0 h 2550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36475" h="2550744">
                <a:moveTo>
                  <a:pt x="10360025" y="0"/>
                </a:moveTo>
                <a:cubicBezTo>
                  <a:pt x="11176000" y="0"/>
                  <a:pt x="11890375" y="372325"/>
                  <a:pt x="12436475" y="795600"/>
                </a:cubicBezTo>
                <a:cubicBezTo>
                  <a:pt x="12436475" y="795600"/>
                  <a:pt x="12436475" y="795600"/>
                  <a:pt x="12436475" y="2547284"/>
                </a:cubicBezTo>
                <a:lnTo>
                  <a:pt x="12436475" y="2550744"/>
                </a:lnTo>
                <a:lnTo>
                  <a:pt x="0" y="2550744"/>
                </a:lnTo>
                <a:lnTo>
                  <a:pt x="0" y="2370885"/>
                </a:lnTo>
                <a:cubicBezTo>
                  <a:pt x="0" y="2010128"/>
                  <a:pt x="0" y="1582565"/>
                  <a:pt x="0" y="1075823"/>
                </a:cubicBezTo>
                <a:cubicBezTo>
                  <a:pt x="0" y="1075823"/>
                  <a:pt x="1063625" y="746610"/>
                  <a:pt x="2016125" y="793640"/>
                </a:cubicBezTo>
                <a:cubicBezTo>
                  <a:pt x="2968625" y="840671"/>
                  <a:pt x="4152900" y="1640190"/>
                  <a:pt x="5283200" y="1651947"/>
                </a:cubicBezTo>
                <a:cubicBezTo>
                  <a:pt x="6416675" y="1663705"/>
                  <a:pt x="8474075" y="0"/>
                  <a:pt x="10360025" y="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Freeform 5"/>
          <p:cNvSpPr>
            <a:spLocks/>
          </p:cNvSpPr>
          <p:nvPr userDrawn="1"/>
        </p:nvSpPr>
        <p:spPr bwMode="invGray">
          <a:xfrm>
            <a:off x="-1" y="5003086"/>
            <a:ext cx="12436475" cy="1998752"/>
          </a:xfrm>
          <a:custGeom>
            <a:avLst/>
            <a:gdLst>
              <a:gd name="connsiteX0" fmla="*/ 2930526 w 12436475"/>
              <a:gd name="connsiteY0" fmla="*/ 1729 h 1998752"/>
              <a:gd name="connsiteX1" fmla="*/ 5788025 w 12436475"/>
              <a:gd name="connsiteY1" fmla="*/ 965528 h 1998752"/>
              <a:gd name="connsiteX2" fmla="*/ 7159625 w 12436475"/>
              <a:gd name="connsiteY2" fmla="*/ 1041686 h 1998752"/>
              <a:gd name="connsiteX3" fmla="*/ 9731375 w 12436475"/>
              <a:gd name="connsiteY3" fmla="*/ 1656207 h 1998752"/>
              <a:gd name="connsiteX4" fmla="*/ 12436475 w 12436475"/>
              <a:gd name="connsiteY4" fmla="*/ 1041686 h 1998752"/>
              <a:gd name="connsiteX5" fmla="*/ 12436475 w 12436475"/>
              <a:gd name="connsiteY5" fmla="*/ 1866991 h 1998752"/>
              <a:gd name="connsiteX6" fmla="*/ 12436475 w 12436475"/>
              <a:gd name="connsiteY6" fmla="*/ 1998752 h 1998752"/>
              <a:gd name="connsiteX7" fmla="*/ 0 w 12436475"/>
              <a:gd name="connsiteY7" fmla="*/ 1998752 h 1998752"/>
              <a:gd name="connsiteX8" fmla="*/ 0 w 12436475"/>
              <a:gd name="connsiteY8" fmla="*/ 962902 h 1998752"/>
              <a:gd name="connsiteX9" fmla="*/ 1292225 w 12436475"/>
              <a:gd name="connsiteY9" fmla="*/ 773819 h 1998752"/>
              <a:gd name="connsiteX10" fmla="*/ 2930526 w 12436475"/>
              <a:gd name="connsiteY10" fmla="*/ 1729 h 1998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436475" h="1998752">
                <a:moveTo>
                  <a:pt x="2930526" y="1729"/>
                </a:moveTo>
                <a:cubicBezTo>
                  <a:pt x="3597275" y="-45542"/>
                  <a:pt x="4625976" y="891996"/>
                  <a:pt x="5788025" y="965528"/>
                </a:cubicBezTo>
                <a:cubicBezTo>
                  <a:pt x="6950075" y="1041686"/>
                  <a:pt x="6359525" y="976033"/>
                  <a:pt x="7159625" y="1041686"/>
                </a:cubicBezTo>
                <a:cubicBezTo>
                  <a:pt x="7959725" y="1104714"/>
                  <a:pt x="8893175" y="1656207"/>
                  <a:pt x="9731375" y="1656207"/>
                </a:cubicBezTo>
                <a:cubicBezTo>
                  <a:pt x="10569575" y="1656207"/>
                  <a:pt x="12436475" y="1041686"/>
                  <a:pt x="12436475" y="1041686"/>
                </a:cubicBezTo>
                <a:cubicBezTo>
                  <a:pt x="12436475" y="1344269"/>
                  <a:pt x="12436475" y="1618484"/>
                  <a:pt x="12436475" y="1866991"/>
                </a:cubicBezTo>
                <a:lnTo>
                  <a:pt x="12436475" y="1998752"/>
                </a:lnTo>
                <a:lnTo>
                  <a:pt x="0" y="1998752"/>
                </a:lnTo>
                <a:lnTo>
                  <a:pt x="0" y="962902"/>
                </a:lnTo>
                <a:cubicBezTo>
                  <a:pt x="0" y="962902"/>
                  <a:pt x="796925" y="1010173"/>
                  <a:pt x="1292225" y="773819"/>
                </a:cubicBezTo>
                <a:cubicBezTo>
                  <a:pt x="1787525" y="537465"/>
                  <a:pt x="2263775" y="49000"/>
                  <a:pt x="2930526" y="1729"/>
                </a:cubicBezTo>
                <a:close/>
              </a:path>
            </a:pathLst>
          </a:custGeom>
          <a:solidFill>
            <a:srgbClr val="3E95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1368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882716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5542235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8990524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5585119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1762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29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invGray">
          <a:xfrm>
            <a:off x="459232" y="3145040"/>
            <a:ext cx="3291840" cy="70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871910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30742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240611" y="6551024"/>
            <a:ext cx="3938217" cy="372394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11814" y="6528369"/>
            <a:ext cx="301534" cy="476732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E440BCD-E979-4D96-9BFD-A08098CBE239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103786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132" y="305095"/>
            <a:ext cx="11192828" cy="69945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Title Styling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591132" y="1434330"/>
            <a:ext cx="11192828" cy="47134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sz="2448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66310" indent="-466310">
              <a:buClr>
                <a:schemeClr val="accent4"/>
              </a:buClr>
              <a:buFont typeface="Arial"/>
              <a:buChar char="•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0" marR="0" indent="0" algn="l" defTabSz="124349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48" b="0">
                <a:solidFill>
                  <a:srgbClr val="0B5487"/>
                </a:solidFill>
                <a:latin typeface="+mn-lt"/>
              </a:defRPr>
            </a:lvl3pPr>
            <a:lvl4pPr marL="1254287" indent="-466310">
              <a:buClr>
                <a:schemeClr val="accent4"/>
              </a:buClr>
              <a:buFont typeface="Arial"/>
              <a:buChar char="•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1616973" indent="-466310">
              <a:buClr>
                <a:schemeClr val="accent4"/>
              </a:buClr>
              <a:buFont typeface="Arial"/>
              <a:buChar char="•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5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00528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1" name="think-cell Slide" r:id="rId4" imgW="6350000" imgH="6350000" progId="">
                  <p:embed/>
                </p:oleObj>
              </mc:Choice>
              <mc:Fallback>
                <p:oleObj name="think-cell Slide" r:id="rId4" imgW="6350000" imgH="6350000" progId="">
                  <p:embed/>
                  <p:pic>
                    <p:nvPicPr>
                      <p:cNvPr id="2" name="Object 1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589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49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70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0" Type="http://schemas.openxmlformats.org/officeDocument/2006/relationships/slideLayout" Target="../slideLayouts/slideLayout69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23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093" r:id="rId17"/>
    <p:sldLayoutId id="2147484127" r:id="rId18"/>
    <p:sldLayoutId id="2147484128" r:id="rId19"/>
    <p:sldLayoutId id="2147484129" r:id="rId20"/>
    <p:sldLayoutId id="2147484094" r:id="rId21"/>
    <p:sldLayoutId id="2147484195" r:id="rId22"/>
    <p:sldLayoutId id="2147484096" r:id="rId23"/>
    <p:sldLayoutId id="2147484268" r:id="rId24"/>
    <p:sldLayoutId id="2147484269" r:id="rId25"/>
    <p:sldLayoutId id="2147484270" r:id="rId26"/>
    <p:sldLayoutId id="2147484298" r:id="rId27"/>
    <p:sldLayoutId id="2147484299" r:id="rId2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6" r:id="rId1"/>
    <p:sldLayoutId id="2147484236" r:id="rId2"/>
    <p:sldLayoutId id="2147484240" r:id="rId3"/>
    <p:sldLayoutId id="2147484241" r:id="rId4"/>
    <p:sldLayoutId id="2147484244" r:id="rId5"/>
    <p:sldLayoutId id="2147484245" r:id="rId6"/>
    <p:sldLayoutId id="2147484247" r:id="rId7"/>
    <p:sldLayoutId id="2147484249" r:id="rId8"/>
    <p:sldLayoutId id="2147484250" r:id="rId9"/>
    <p:sldLayoutId id="2147484264" r:id="rId10"/>
    <p:sldLayoutId id="2147484251" r:id="rId11"/>
    <p:sldLayoutId id="2147484252" r:id="rId12"/>
    <p:sldLayoutId id="2147484253" r:id="rId13"/>
    <p:sldLayoutId id="2147484267" r:id="rId14"/>
    <p:sldLayoutId id="2147484256" r:id="rId15"/>
    <p:sldLayoutId id="2147484257" r:id="rId16"/>
    <p:sldLayoutId id="2147484258" r:id="rId17"/>
    <p:sldLayoutId id="2147484259" r:id="rId18"/>
    <p:sldLayoutId id="2147484260" r:id="rId19"/>
    <p:sldLayoutId id="2147484261" r:id="rId20"/>
    <p:sldLayoutId id="2147484263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3417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3" r:id="rId1"/>
    <p:sldLayoutId id="2147484274" r:id="rId2"/>
    <p:sldLayoutId id="2147484275" r:id="rId3"/>
    <p:sldLayoutId id="2147484276" r:id="rId4"/>
    <p:sldLayoutId id="2147484277" r:id="rId5"/>
    <p:sldLayoutId id="2147484278" r:id="rId6"/>
    <p:sldLayoutId id="2147484279" r:id="rId7"/>
    <p:sldLayoutId id="2147484280" r:id="rId8"/>
    <p:sldLayoutId id="2147484281" r:id="rId9"/>
    <p:sldLayoutId id="2147484282" r:id="rId10"/>
    <p:sldLayoutId id="2147484283" r:id="rId11"/>
    <p:sldLayoutId id="2147484284" r:id="rId12"/>
    <p:sldLayoutId id="2147484285" r:id="rId13"/>
    <p:sldLayoutId id="2147484286" r:id="rId14"/>
    <p:sldLayoutId id="2147484287" r:id="rId15"/>
    <p:sldLayoutId id="2147484288" r:id="rId16"/>
    <p:sldLayoutId id="2147484289" r:id="rId17"/>
    <p:sldLayoutId id="2147484290" r:id="rId18"/>
    <p:sldLayoutId id="2147484291" r:id="rId19"/>
    <p:sldLayoutId id="2147484292" r:id="rId20"/>
    <p:sldLayoutId id="2147484293" r:id="rId21"/>
    <p:sldLayoutId id="2147484295" r:id="rId22"/>
    <p:sldLayoutId id="2147484296" r:id="rId23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riotworkshop.github.io/" TargetMode="External"/><Relationship Id="rId1" Type="http://schemas.openxmlformats.org/officeDocument/2006/relationships/slideLayout" Target="../slideLayouts/slideLayout5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://planning.satrdays.org/" TargetMode="External"/><Relationship Id="rId1" Type="http://schemas.openxmlformats.org/officeDocument/2006/relationships/slideLayout" Target="../slideLayouts/slideLayout5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software-carpentry.org/blog/2016/03/r-consortium-training.html" TargetMode="External"/><Relationship Id="rId1" Type="http://schemas.openxmlformats.org/officeDocument/2006/relationships/slideLayout" Target="../slideLayouts/slideLayout5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dal.org/" TargetMode="External"/><Relationship Id="rId2" Type="http://schemas.openxmlformats.org/officeDocument/2006/relationships/hyperlink" Target="http://www.opengeospatial.org/standards/sfa" TargetMode="External"/><Relationship Id="rId1" Type="http://schemas.openxmlformats.org/officeDocument/2006/relationships/slideLayout" Target="../slideLayouts/slideLayout53.xml"/><Relationship Id="rId4" Type="http://schemas.openxmlformats.org/officeDocument/2006/relationships/hyperlink" Target="http://r-spatial.org/r/2016/02/15/simple-features-for-r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r-consortium.org/view/Distributed_Computing_Working_Group" TargetMode="External"/><Relationship Id="rId1" Type="http://schemas.openxmlformats.org/officeDocument/2006/relationships/slideLayout" Target="../slideLayouts/slideLayout5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r-consortium.org/view/R_Native_API" TargetMode="External"/><Relationship Id="rId1" Type="http://schemas.openxmlformats.org/officeDocument/2006/relationships/slideLayout" Target="../slideLayouts/slideLayout5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r-consortium.org/view/Code_Coverage_Tool_for_R" TargetMode="External"/><Relationship Id="rId1" Type="http://schemas.openxmlformats.org/officeDocument/2006/relationships/slideLayout" Target="../slideLayouts/slideLayout5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30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12" Type="http://schemas.openxmlformats.org/officeDocument/2006/relationships/image" Target="../media/image29.png"/><Relationship Id="rId17" Type="http://schemas.openxmlformats.org/officeDocument/2006/relationships/image" Target="../media/image34.png"/><Relationship Id="rId2" Type="http://schemas.openxmlformats.org/officeDocument/2006/relationships/image" Target="../media/image19.png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23.png"/><Relationship Id="rId11" Type="http://schemas.openxmlformats.org/officeDocument/2006/relationships/image" Target="../media/image28.png"/><Relationship Id="rId5" Type="http://schemas.openxmlformats.org/officeDocument/2006/relationships/image" Target="../media/image22.png"/><Relationship Id="rId15" Type="http://schemas.openxmlformats.org/officeDocument/2006/relationships/image" Target="../media/image3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Relationship Id="rId14" Type="http://schemas.openxmlformats.org/officeDocument/2006/relationships/image" Target="../media/image3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lists.r-consortium.org/pipermail/rconsortium-projects/" TargetMode="External"/><Relationship Id="rId2" Type="http://schemas.openxmlformats.org/officeDocument/2006/relationships/hyperlink" Target="https://www.r-consortium.org/projects/call-proposals" TargetMode="External"/><Relationship Id="rId1" Type="http://schemas.openxmlformats.org/officeDocument/2006/relationships/slideLayout" Target="../slideLayouts/slideLayout53.xml"/><Relationship Id="rId4" Type="http://schemas.openxmlformats.org/officeDocument/2006/relationships/hyperlink" Target="http://lists.r-consortium.org/mailman/listinfo/rconsortium-projects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jrickert@Microsoft.com" TargetMode="External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5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-hub/proposal" TargetMode="External"/><Relationship Id="rId1" Type="http://schemas.openxmlformats.org/officeDocument/2006/relationships/slideLayout" Target="../slideLayouts/slideLayout5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stats-db/DBItest" TargetMode="External"/><Relationship Id="rId1" Type="http://schemas.openxmlformats.org/officeDocument/2006/relationships/slideLayout" Target="../slideLayouts/slideLayout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84138"/>
            <a:ext cx="12923836" cy="7078663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274638" y="2125662"/>
            <a:ext cx="11887200" cy="1098762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6600"/>
              <a:t>What’s Up with the R Consortium?</a:t>
            </a:r>
            <a:endParaRPr lang="en-US" sz="660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541837" y="3941762"/>
            <a:ext cx="7315200" cy="141577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/>
              <a:t>Joseph Rickert</a:t>
            </a:r>
          </a:p>
          <a:p>
            <a:pPr marL="0" indent="0">
              <a:buFont typeface="Arial" pitchFamily="34" charset="0"/>
              <a:buNone/>
            </a:pPr>
            <a:r>
              <a:rPr lang="en-US" dirty="0"/>
              <a:t>Microsoft &amp; R Consortium ISC</a:t>
            </a:r>
          </a:p>
        </p:txBody>
      </p:sp>
    </p:spTree>
    <p:extLst>
      <p:ext uri="{BB962C8B-B14F-4D97-AF65-F5344CB8AC3E}">
        <p14:creationId xmlns:p14="http://schemas.microsoft.com/office/powerpoint/2010/main" val="1800225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988784"/>
          </a:xfrm>
        </p:spPr>
        <p:txBody>
          <a:bodyPr/>
          <a:lstStyle/>
          <a:p>
            <a:r>
              <a:rPr lang="en-US" dirty="0"/>
              <a:t>Mark Hornick, Lukas </a:t>
            </a:r>
            <a:r>
              <a:rPr lang="en-US" dirty="0" err="1"/>
              <a:t>Stadler</a:t>
            </a:r>
            <a:r>
              <a:rPr lang="en-US" dirty="0"/>
              <a:t> and Adam </a:t>
            </a:r>
            <a:r>
              <a:rPr lang="en-US" dirty="0" err="1"/>
              <a:t>Welc</a:t>
            </a:r>
            <a:r>
              <a:rPr lang="en-US" dirty="0"/>
              <a:t> (Oracle)</a:t>
            </a:r>
          </a:p>
          <a:p>
            <a:r>
              <a:rPr lang="en-US" dirty="0"/>
              <a:t>RIOT: </a:t>
            </a:r>
            <a:r>
              <a:rPr lang="en-US" b="1" dirty="0"/>
              <a:t>R Implementation, Optimization and Tooling</a:t>
            </a:r>
          </a:p>
          <a:p>
            <a:r>
              <a:rPr lang="en-US" dirty="0"/>
              <a:t>A one-day workshop – July 3 at Stanford:</a:t>
            </a:r>
          </a:p>
          <a:p>
            <a:pPr lvl="1"/>
            <a:r>
              <a:rPr lang="en-US" dirty="0"/>
              <a:t>Unite R language developers</a:t>
            </a:r>
          </a:p>
          <a:p>
            <a:pPr lvl="1"/>
            <a:r>
              <a:rPr lang="en-US" dirty="0"/>
              <a:t>Identify R language development and tooling opportunities</a:t>
            </a:r>
          </a:p>
          <a:p>
            <a:pPr lvl="1"/>
            <a:r>
              <a:rPr lang="en-US" dirty="0"/>
              <a:t>Increase involvement of the R user community</a:t>
            </a:r>
          </a:p>
          <a:p>
            <a:r>
              <a:rPr lang="en-US" dirty="0">
                <a:hlinkClick r:id="rId2"/>
              </a:rPr>
              <a:t>http://riotworkshop.github.io/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RIOT 2016 Workshop 2016: $10K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04716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096780"/>
          </a:xfrm>
        </p:spPr>
        <p:txBody>
          <a:bodyPr/>
          <a:lstStyle/>
          <a:p>
            <a:r>
              <a:rPr lang="en-US" dirty="0"/>
              <a:t>Richie Cotton (Weill Cornell Medicine in </a:t>
            </a:r>
            <a:r>
              <a:rPr lang="en-US" dirty="0" err="1"/>
              <a:t>Quatar</a:t>
            </a:r>
            <a:r>
              <a:rPr lang="en-US" dirty="0"/>
              <a:t>) and Thomas </a:t>
            </a:r>
            <a:r>
              <a:rPr lang="en-US" dirty="0" err="1"/>
              <a:t>Leeper</a:t>
            </a:r>
            <a:r>
              <a:rPr lang="en-US" dirty="0"/>
              <a:t> (The London School of Economics)</a:t>
            </a:r>
          </a:p>
          <a:p>
            <a:r>
              <a:rPr lang="en-US" dirty="0"/>
              <a:t>Majority of R packages in English only</a:t>
            </a:r>
          </a:p>
          <a:p>
            <a:r>
              <a:rPr lang="en-US" dirty="0"/>
              <a:t>RL10N project will make it easier for R developers to include translations in their own packages</a:t>
            </a:r>
          </a:p>
          <a:p>
            <a:r>
              <a:rPr lang="en-US" dirty="0"/>
              <a:t>Plan:</a:t>
            </a:r>
          </a:p>
          <a:p>
            <a:pPr lvl="1"/>
            <a:r>
              <a:rPr lang="en-US" dirty="0"/>
              <a:t>Improve </a:t>
            </a:r>
            <a:r>
              <a:rPr lang="en-US" dirty="0" err="1"/>
              <a:t>msgtools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New package to adapt </a:t>
            </a:r>
            <a:r>
              <a:rPr lang="en-US" dirty="0" err="1"/>
              <a:t>MTurkR</a:t>
            </a:r>
            <a:r>
              <a:rPr lang="en-US" dirty="0"/>
              <a:t> for managing translation</a:t>
            </a:r>
          </a:p>
          <a:p>
            <a:pPr lvl="1"/>
            <a:r>
              <a:rPr lang="en-US" dirty="0"/>
              <a:t>New package to adapt </a:t>
            </a:r>
            <a:r>
              <a:rPr lang="en-US" dirty="0" err="1"/>
              <a:t>translateR</a:t>
            </a:r>
            <a:r>
              <a:rPr lang="en-US" dirty="0"/>
              <a:t> for automated translations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 Localization Proposal (RL10N): $10K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10725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219891"/>
          </a:xfrm>
        </p:spPr>
        <p:txBody>
          <a:bodyPr/>
          <a:lstStyle/>
          <a:p>
            <a:r>
              <a:rPr lang="en-US" dirty="0"/>
              <a:t>Gergely </a:t>
            </a:r>
            <a:r>
              <a:rPr lang="en-US" dirty="0" err="1"/>
              <a:t>Daroczi</a:t>
            </a:r>
            <a:r>
              <a:rPr lang="en-US" dirty="0"/>
              <a:t> (Hungarian R user group) and Steph Locke (Mango Solutions)</a:t>
            </a:r>
          </a:p>
          <a:p>
            <a:r>
              <a:rPr lang="en-US" dirty="0"/>
              <a:t>“</a:t>
            </a:r>
            <a:r>
              <a:rPr lang="en-US" dirty="0" err="1"/>
              <a:t>SatRdays</a:t>
            </a:r>
            <a:r>
              <a:rPr lang="en-US" dirty="0"/>
              <a:t>” are community-led, regional conferences</a:t>
            </a:r>
          </a:p>
          <a:p>
            <a:r>
              <a:rPr lang="en-US" dirty="0"/>
              <a:t>3 conferences planned</a:t>
            </a:r>
          </a:p>
          <a:p>
            <a:pPr lvl="1"/>
            <a:r>
              <a:rPr lang="en-US" dirty="0"/>
              <a:t>Budapest, Hungary – September 3, 2016</a:t>
            </a:r>
          </a:p>
          <a:p>
            <a:pPr lvl="1"/>
            <a:r>
              <a:rPr lang="en-US" dirty="0"/>
              <a:t>San Juan, Puerto Rico</a:t>
            </a:r>
          </a:p>
          <a:p>
            <a:pPr lvl="1"/>
            <a:r>
              <a:rPr lang="en-US" dirty="0"/>
              <a:t>Cape Town, South Africa</a:t>
            </a:r>
          </a:p>
          <a:p>
            <a:r>
              <a:rPr lang="en-US" dirty="0">
                <a:hlinkClick r:id="rId2"/>
              </a:rPr>
              <a:t>http://planning.satrdays.org/</a:t>
            </a:r>
            <a:endParaRPr lang="en-US" dirty="0"/>
          </a:p>
          <a:p>
            <a:r>
              <a:rPr lang="en-US" dirty="0">
                <a:solidFill>
                  <a:srgbClr val="FFC000"/>
                </a:solidFill>
              </a:rPr>
              <a:t>Gergely to speak: Thursday 1:40pm!!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SatRdays</a:t>
            </a:r>
            <a:r>
              <a:rPr lang="en-US" b="1" dirty="0"/>
              <a:t>: $10K</a:t>
            </a:r>
            <a:endParaRPr lang="en-US" dirty="0"/>
          </a:p>
        </p:txBody>
      </p:sp>
      <p:pic>
        <p:nvPicPr>
          <p:cNvPr id="4100" name="Picture 4" descr="https://github.com/stephlocke/RSaturday-proposal/raw/master/satRday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18699163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215984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773888"/>
          </a:xfrm>
        </p:spPr>
        <p:txBody>
          <a:bodyPr/>
          <a:lstStyle/>
          <a:p>
            <a:r>
              <a:rPr lang="en-US" dirty="0"/>
              <a:t>John </a:t>
            </a:r>
            <a:r>
              <a:rPr lang="en-US" dirty="0" err="1"/>
              <a:t>Blishak</a:t>
            </a:r>
            <a:r>
              <a:rPr lang="en-US" dirty="0"/>
              <a:t>, Jonah </a:t>
            </a:r>
            <a:r>
              <a:rPr lang="en-US" dirty="0" err="1"/>
              <a:t>Duckles</a:t>
            </a:r>
            <a:r>
              <a:rPr lang="en-US" dirty="0"/>
              <a:t>, Laurent </a:t>
            </a:r>
            <a:r>
              <a:rPr lang="en-US" dirty="0" err="1"/>
              <a:t>Gatto</a:t>
            </a:r>
            <a:r>
              <a:rPr lang="en-US" dirty="0"/>
              <a:t>, David </a:t>
            </a:r>
            <a:r>
              <a:rPr lang="en-US" dirty="0" err="1"/>
              <a:t>LeBauer</a:t>
            </a:r>
            <a:r>
              <a:rPr lang="en-US" dirty="0"/>
              <a:t>, and Greg Wilson (Software Carpentry)</a:t>
            </a:r>
          </a:p>
          <a:p>
            <a:r>
              <a:rPr lang="en-US" dirty="0"/>
              <a:t>Two-day in-person instructor training course</a:t>
            </a:r>
          </a:p>
          <a:p>
            <a:pPr lvl="1"/>
            <a:r>
              <a:rPr lang="en-US" dirty="0"/>
              <a:t>Focused on teaching R programming</a:t>
            </a:r>
          </a:p>
          <a:p>
            <a:pPr lvl="1"/>
            <a:r>
              <a:rPr lang="en-US" dirty="0"/>
              <a:t>Introduces the basics of educational psychology and instructional design</a:t>
            </a:r>
          </a:p>
          <a:p>
            <a:pPr lvl="1"/>
            <a:r>
              <a:rPr lang="en-US" dirty="0"/>
              <a:t>Targeted towards teaching adult learners</a:t>
            </a:r>
          </a:p>
          <a:p>
            <a:r>
              <a:rPr lang="en-US" dirty="0"/>
              <a:t> </a:t>
            </a:r>
            <a:r>
              <a:rPr lang="en-US" u="sng" dirty="0">
                <a:hlinkClick r:id="rId2"/>
              </a:rPr>
              <a:t>http://software-carpentry.org/blog/2016/03/r-consortium-training.html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Software Carpentry R Instructor Training: $10K</a:t>
            </a:r>
            <a:br>
              <a:rPr lang="en-US" b="1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72455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358116"/>
          </a:xfrm>
        </p:spPr>
        <p:txBody>
          <a:bodyPr/>
          <a:lstStyle/>
          <a:p>
            <a:r>
              <a:rPr lang="en-US" sz="3200" dirty="0"/>
              <a:t>Edzer Pebesma (Institute for </a:t>
            </a:r>
            <a:r>
              <a:rPr lang="en-US" sz="3200" dirty="0" err="1"/>
              <a:t>Geoinformatics</a:t>
            </a:r>
            <a:r>
              <a:rPr lang="en-US" sz="3200" dirty="0"/>
              <a:t>, University of Muenster)</a:t>
            </a:r>
          </a:p>
          <a:p>
            <a:r>
              <a:rPr lang="en-US" sz="3200" dirty="0"/>
              <a:t>Simplify analysis of geospatial data</a:t>
            </a:r>
          </a:p>
          <a:p>
            <a:r>
              <a:rPr lang="en-US" sz="3200" dirty="0"/>
              <a:t>R package that complies with the “</a:t>
            </a:r>
            <a:r>
              <a:rPr lang="en-US" sz="3200" dirty="0">
                <a:hlinkClick r:id="rId2"/>
              </a:rPr>
              <a:t>Simple Features</a:t>
            </a:r>
            <a:r>
              <a:rPr lang="en-US" sz="3200" dirty="0"/>
              <a:t>” standard for access and manipulation of spatial vector data</a:t>
            </a:r>
          </a:p>
          <a:p>
            <a:pPr lvl="1"/>
            <a:r>
              <a:rPr lang="en-US" sz="2000" dirty="0"/>
              <a:t>Open Geospatial Consortium</a:t>
            </a:r>
          </a:p>
          <a:p>
            <a:pPr lvl="1"/>
            <a:r>
              <a:rPr lang="en-US" sz="2000" dirty="0"/>
              <a:t>International Organization for Standardization</a:t>
            </a:r>
          </a:p>
          <a:p>
            <a:r>
              <a:rPr lang="en-US" sz="3200" dirty="0"/>
              <a:t>Write a C++ interface to </a:t>
            </a:r>
            <a:r>
              <a:rPr lang="en-US" sz="3200" dirty="0">
                <a:hlinkClick r:id="rId3"/>
              </a:rPr>
              <a:t>GDAL 2.0</a:t>
            </a:r>
            <a:endParaRPr lang="en-US" sz="3200" dirty="0"/>
          </a:p>
          <a:p>
            <a:r>
              <a:rPr lang="en-US" sz="3200" dirty="0">
                <a:hlinkClick r:id="rId4"/>
              </a:rPr>
              <a:t>http://r-spatial.org/r/2016/02/15/simple-features-for-r.html</a:t>
            </a:r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Simple Features Access for R: $10K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70041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Groups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064238529"/>
              </p:ext>
            </p:extLst>
          </p:nvPr>
        </p:nvGraphicFramePr>
        <p:xfrm>
          <a:off x="4389437" y="677862"/>
          <a:ext cx="8290983" cy="5527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2047447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ISC Working Groups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4789003"/>
          </a:xfrm>
        </p:spPr>
        <p:txBody>
          <a:bodyPr/>
          <a:lstStyle/>
          <a:p>
            <a:pPr marL="0" lvl="0" indent="0">
              <a:buNone/>
            </a:pPr>
            <a:r>
              <a:rPr lang="en-US" dirty="0"/>
              <a:t>What they are:</a:t>
            </a:r>
          </a:p>
          <a:p>
            <a:pPr lvl="0"/>
            <a:r>
              <a:rPr lang="en-US" dirty="0"/>
              <a:t>Projects for exploring new technology</a:t>
            </a:r>
          </a:p>
          <a:p>
            <a:pPr lvl="0"/>
            <a:r>
              <a:rPr lang="en-US" dirty="0"/>
              <a:t>Forums for achieving consensus</a:t>
            </a:r>
          </a:p>
          <a:p>
            <a:pPr lvl="0"/>
            <a:r>
              <a:rPr lang="en-US" dirty="0"/>
              <a:t>The mechanism for organizing and executing large collaborative projects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7804" y="1058862"/>
            <a:ext cx="5486399" cy="5232202"/>
          </a:xfrm>
        </p:spPr>
        <p:txBody>
          <a:bodyPr/>
          <a:lstStyle/>
          <a:p>
            <a:pPr marL="0" lvl="0" indent="0">
              <a:buNone/>
            </a:pPr>
            <a:r>
              <a:rPr lang="en-US" dirty="0"/>
              <a:t>Benefits:</a:t>
            </a:r>
          </a:p>
          <a:p>
            <a:pPr lvl="0"/>
            <a:r>
              <a:rPr lang="en-US" dirty="0"/>
              <a:t>Sponsored by the R Consortium</a:t>
            </a:r>
          </a:p>
          <a:p>
            <a:pPr lvl="0"/>
            <a:r>
              <a:rPr lang="en-US" dirty="0"/>
              <a:t>Receive attention from the R Foundation</a:t>
            </a:r>
          </a:p>
          <a:p>
            <a:pPr lvl="0"/>
            <a:r>
              <a:rPr lang="en-US" dirty="0"/>
              <a:t>Visible to the greater R Community</a:t>
            </a:r>
          </a:p>
          <a:p>
            <a:pPr lvl="0"/>
            <a:r>
              <a:rPr lang="en-US" dirty="0"/>
              <a:t>Receive administrative support from the R Consortium</a:t>
            </a:r>
          </a:p>
        </p:txBody>
      </p:sp>
    </p:spTree>
    <p:extLst>
      <p:ext uri="{BB962C8B-B14F-4D97-AF65-F5344CB8AC3E}">
        <p14:creationId xmlns:p14="http://schemas.microsoft.com/office/powerpoint/2010/main" val="125791541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A Unified Framework for Distributed Computing in R: $10K</a:t>
            </a:r>
            <a:br>
              <a:rPr lang="en-US" sz="3600" b="1" dirty="0"/>
            </a:br>
            <a:r>
              <a:rPr lang="en-US" sz="2400" b="1" dirty="0"/>
              <a:t>Distributed Computing Working Group</a:t>
            </a:r>
            <a:br>
              <a:rPr lang="en-US" sz="3600" b="1" dirty="0"/>
            </a:b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9" y="1363662"/>
            <a:ext cx="6324598" cy="5121402"/>
          </a:xfrm>
        </p:spPr>
        <p:txBody>
          <a:bodyPr/>
          <a:lstStyle/>
          <a:p>
            <a:r>
              <a:rPr lang="en-US" sz="2800" dirty="0"/>
              <a:t>Develop a common framework to simplify &amp; standardize how users program distributed applications in R</a:t>
            </a:r>
          </a:p>
          <a:p>
            <a:r>
              <a:rPr lang="en-US" sz="2800" dirty="0"/>
              <a:t>Status: </a:t>
            </a:r>
          </a:p>
          <a:p>
            <a:pPr lvl="1"/>
            <a:r>
              <a:rPr lang="en-US" dirty="0" err="1"/>
              <a:t>ddR</a:t>
            </a:r>
            <a:r>
              <a:rPr lang="en-US" dirty="0"/>
              <a:t> is a CRAN package</a:t>
            </a:r>
          </a:p>
          <a:p>
            <a:r>
              <a:rPr lang="en-US" sz="2800" dirty="0"/>
              <a:t>Focus: </a:t>
            </a:r>
          </a:p>
          <a:p>
            <a:pPr lvl="1"/>
            <a:r>
              <a:rPr lang="en-US" dirty="0"/>
              <a:t>More algorithms</a:t>
            </a:r>
          </a:p>
          <a:p>
            <a:pPr lvl="1"/>
            <a:r>
              <a:rPr lang="en-US" dirty="0"/>
              <a:t>Spark driver</a:t>
            </a:r>
          </a:p>
          <a:p>
            <a:r>
              <a:rPr lang="en-US" sz="2800" dirty="0">
                <a:hlinkClick r:id="rId2"/>
              </a:rPr>
              <a:t>Distribute Computing Working Group Webpage</a:t>
            </a:r>
            <a:endParaRPr lang="en-US" sz="2800" dirty="0"/>
          </a:p>
          <a:p>
            <a:r>
              <a:rPr lang="en-US" sz="2800" dirty="0">
                <a:solidFill>
                  <a:schemeClr val="accent6"/>
                </a:solidFill>
              </a:rPr>
              <a:t>Ed Ma speaking Tuesday 11:24am!!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7804" y="1349374"/>
            <a:ext cx="5486399" cy="4770537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Working Group Members</a:t>
            </a:r>
          </a:p>
          <a:p>
            <a:r>
              <a:rPr lang="en-US" sz="2000" dirty="0"/>
              <a:t>Bernd Bischl, Technical University, Munich</a:t>
            </a:r>
          </a:p>
          <a:p>
            <a:r>
              <a:rPr lang="en-US" sz="2000" dirty="0"/>
              <a:t>Matt Dowle, H2O</a:t>
            </a:r>
          </a:p>
          <a:p>
            <a:r>
              <a:rPr lang="en-US" sz="2000" dirty="0"/>
              <a:t>Mario Inchiosa, Microsoft</a:t>
            </a:r>
          </a:p>
          <a:p>
            <a:r>
              <a:rPr lang="en-US" sz="2000" dirty="0"/>
              <a:t>Michael Kane, Yale University</a:t>
            </a:r>
          </a:p>
          <a:p>
            <a:r>
              <a:rPr lang="en-US" sz="2000" dirty="0"/>
              <a:t>Javier Luraschi, </a:t>
            </a:r>
            <a:r>
              <a:rPr lang="en-US" sz="2000" dirty="0" err="1"/>
              <a:t>RStudio</a:t>
            </a:r>
            <a:endParaRPr lang="en-US" sz="2000" dirty="0"/>
          </a:p>
          <a:p>
            <a:r>
              <a:rPr lang="en-US" sz="2000" dirty="0"/>
              <a:t>Edward Ma, HP</a:t>
            </a:r>
          </a:p>
          <a:p>
            <a:r>
              <a:rPr lang="en-US" sz="2000" dirty="0"/>
              <a:t>Indrajit Roy, HP</a:t>
            </a:r>
          </a:p>
          <a:p>
            <a:r>
              <a:rPr lang="en-US" sz="2000" dirty="0"/>
              <a:t>Luke Tierney, University of Iowa </a:t>
            </a:r>
          </a:p>
          <a:p>
            <a:r>
              <a:rPr lang="en-US" sz="2000" dirty="0"/>
              <a:t>Simon Urbanek, R Core and AT&amp;T</a:t>
            </a:r>
          </a:p>
          <a:p>
            <a:r>
              <a:rPr lang="en-US" sz="2000" dirty="0"/>
              <a:t>Joseph Rickert , Microsoft -ISC sponsor)</a:t>
            </a:r>
          </a:p>
        </p:txBody>
      </p:sp>
    </p:spTree>
    <p:extLst>
      <p:ext uri="{BB962C8B-B14F-4D97-AF65-F5344CB8AC3E}">
        <p14:creationId xmlns:p14="http://schemas.microsoft.com/office/powerpoint/2010/main" val="929346516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/>
              <a:t>Future-proof native APIs for R</a:t>
            </a:r>
            <a:endParaRPr lang="en-US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6248398" cy="4530471"/>
          </a:xfrm>
        </p:spPr>
        <p:txBody>
          <a:bodyPr/>
          <a:lstStyle/>
          <a:p>
            <a:pPr lvl="1"/>
            <a:r>
              <a:rPr lang="en-US" sz="2800" dirty="0"/>
              <a:t>Assess R’s current native API </a:t>
            </a:r>
          </a:p>
          <a:p>
            <a:pPr lvl="1"/>
            <a:r>
              <a:rPr lang="en-US" sz="2800" dirty="0"/>
              <a:t>Gather community &amp; R core input</a:t>
            </a:r>
          </a:p>
          <a:p>
            <a:pPr lvl="1"/>
            <a:r>
              <a:rPr lang="en-US" sz="2800" dirty="0"/>
              <a:t>Seek consensus</a:t>
            </a:r>
          </a:p>
          <a:p>
            <a:pPr lvl="1"/>
            <a:r>
              <a:rPr lang="en-US" sz="2800" dirty="0"/>
              <a:t>New API</a:t>
            </a:r>
          </a:p>
          <a:p>
            <a:pPr lvl="2"/>
            <a:r>
              <a:rPr lang="en-US" sz="2400" dirty="0"/>
              <a:t>Easy-to-understand consistent</a:t>
            </a:r>
          </a:p>
          <a:p>
            <a:pPr lvl="2"/>
            <a:r>
              <a:rPr lang="en-US" sz="2400" dirty="0"/>
              <a:t>Verifiable</a:t>
            </a:r>
          </a:p>
          <a:p>
            <a:pPr lvl="2"/>
            <a:r>
              <a:rPr lang="en-US" sz="2400" dirty="0"/>
              <a:t>Able to drive R language adoption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769765" y="144462"/>
            <a:ext cx="5486399" cy="67056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Working  Group Members</a:t>
            </a:r>
          </a:p>
          <a:p>
            <a:r>
              <a:rPr lang="en-US" sz="1800" dirty="0"/>
              <a:t>Alexander Bertram, </a:t>
            </a:r>
            <a:r>
              <a:rPr lang="en-US" sz="1800" dirty="0" err="1"/>
              <a:t>BeDataDriven</a:t>
            </a:r>
            <a:endParaRPr lang="en-US" sz="1800" dirty="0"/>
          </a:p>
          <a:p>
            <a:r>
              <a:rPr lang="en-US" sz="1800" dirty="0" err="1"/>
              <a:t>Torsten</a:t>
            </a:r>
            <a:r>
              <a:rPr lang="en-US" sz="1800" dirty="0"/>
              <a:t> </a:t>
            </a:r>
            <a:r>
              <a:rPr lang="en-US" sz="1800" dirty="0" err="1"/>
              <a:t>Hothorn</a:t>
            </a:r>
            <a:r>
              <a:rPr lang="en-US" sz="1800" dirty="0"/>
              <a:t>, University of Zurich</a:t>
            </a:r>
          </a:p>
          <a:p>
            <a:r>
              <a:rPr lang="en-US" sz="1800" dirty="0"/>
              <a:t>Mick Jordan, Oracle Labs</a:t>
            </a:r>
          </a:p>
          <a:p>
            <a:r>
              <a:rPr lang="en-US" sz="1800" dirty="0"/>
              <a:t>Michael Lawrence, Genentech</a:t>
            </a:r>
          </a:p>
          <a:p>
            <a:r>
              <a:rPr lang="en-US" sz="1800" dirty="0"/>
              <a:t>Karl Millar, Google</a:t>
            </a:r>
          </a:p>
          <a:p>
            <a:r>
              <a:rPr lang="en-US" sz="1800" dirty="0"/>
              <a:t>Duncan Murdoch, University of Western Ontario</a:t>
            </a:r>
          </a:p>
          <a:p>
            <a:r>
              <a:rPr lang="en-US" sz="1800" dirty="0"/>
              <a:t>Radford Neal, University of Toronto</a:t>
            </a:r>
          </a:p>
          <a:p>
            <a:r>
              <a:rPr lang="en-US" sz="1800" dirty="0"/>
              <a:t>Edzer Pebesma, University of </a:t>
            </a:r>
            <a:r>
              <a:rPr lang="en-US" sz="1800" dirty="0" err="1"/>
              <a:t>Münster</a:t>
            </a:r>
            <a:endParaRPr lang="en-US" sz="1800" dirty="0"/>
          </a:p>
          <a:p>
            <a:r>
              <a:rPr lang="en-US" sz="1800" dirty="0"/>
              <a:t>Indrajit Roy, HP Labs</a:t>
            </a:r>
          </a:p>
          <a:p>
            <a:r>
              <a:rPr lang="en-US" sz="1800" dirty="0"/>
              <a:t>Michael </a:t>
            </a:r>
            <a:r>
              <a:rPr lang="en-US" sz="1800" dirty="0" err="1"/>
              <a:t>Sannella</a:t>
            </a:r>
            <a:r>
              <a:rPr lang="en-US" sz="1800" dirty="0"/>
              <a:t>, TIBCO</a:t>
            </a:r>
          </a:p>
          <a:p>
            <a:r>
              <a:rPr lang="en-US" sz="1800" dirty="0"/>
              <a:t>Lukas </a:t>
            </a:r>
            <a:r>
              <a:rPr lang="en-US" sz="1800" dirty="0" err="1"/>
              <a:t>Stadler</a:t>
            </a:r>
            <a:r>
              <a:rPr lang="en-US" sz="1800" dirty="0"/>
              <a:t>, Oracle Labs</a:t>
            </a:r>
          </a:p>
          <a:p>
            <a:r>
              <a:rPr lang="en-US" sz="1800" dirty="0"/>
              <a:t>Luke Tierney, University of Iowa</a:t>
            </a:r>
          </a:p>
          <a:p>
            <a:r>
              <a:rPr lang="en-US" sz="1800" dirty="0"/>
              <a:t>Simon Urbanek, AT&amp;T Research Labs</a:t>
            </a:r>
          </a:p>
          <a:p>
            <a:r>
              <a:rPr lang="en-US" sz="1800" dirty="0"/>
              <a:t>Jan </a:t>
            </a:r>
            <a:r>
              <a:rPr lang="en-US" sz="1800" dirty="0" err="1"/>
              <a:t>Vitek</a:t>
            </a:r>
            <a:r>
              <a:rPr lang="en-US" sz="1800" dirty="0"/>
              <a:t>, Northeastern University</a:t>
            </a:r>
          </a:p>
          <a:p>
            <a:r>
              <a:rPr lang="en-US" sz="1800" dirty="0"/>
              <a:t>Gregory </a:t>
            </a:r>
            <a:r>
              <a:rPr lang="en-US" sz="1800" dirty="0" err="1"/>
              <a:t>Warnes</a:t>
            </a:r>
            <a:r>
              <a:rPr lang="en-US" sz="1800" dirty="0"/>
              <a:t>, </a:t>
            </a:r>
            <a:r>
              <a:rPr lang="en-US" sz="1800" dirty="0" err="1"/>
              <a:t>Boehringer</a:t>
            </a:r>
            <a:r>
              <a:rPr lang="en-US" sz="1800" dirty="0"/>
              <a:t> </a:t>
            </a:r>
            <a:r>
              <a:rPr lang="en-US" sz="1800" dirty="0" err="1"/>
              <a:t>Ingelheim</a:t>
            </a:r>
            <a:endParaRPr lang="en-US" sz="1800" dirty="0"/>
          </a:p>
          <a:p>
            <a:r>
              <a:rPr lang="en-US" sz="1800" dirty="0"/>
              <a:t>Stephen Kaluzny -  ISC Sponsor</a:t>
            </a:r>
          </a:p>
          <a:p>
            <a:endParaRPr lang="en-US" sz="1600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27037" y="5402262"/>
            <a:ext cx="57150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https://wiki.r-consortium.org/view/R_Native_API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6307188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Coverage Tool for 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4481227"/>
          </a:xfrm>
        </p:spPr>
        <p:txBody>
          <a:bodyPr/>
          <a:lstStyle/>
          <a:p>
            <a:r>
              <a:rPr lang="en-US" dirty="0"/>
              <a:t>Develop a tool for R that determines code coverage upon execution of a test suite</a:t>
            </a:r>
          </a:p>
          <a:p>
            <a:r>
              <a:rPr lang="en-US" dirty="0"/>
              <a:t>Improve software quality</a:t>
            </a:r>
          </a:p>
          <a:p>
            <a:r>
              <a:rPr lang="en-US" dirty="0"/>
              <a:t>Promoting the use of code coverage more systematically within the R ecosystem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917117" y="426230"/>
            <a:ext cx="5486399" cy="6272486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Working Group Members</a:t>
            </a:r>
          </a:p>
          <a:p>
            <a:r>
              <a:rPr lang="en-US" sz="1800" dirty="0" err="1"/>
              <a:t>Shivank</a:t>
            </a:r>
            <a:r>
              <a:rPr lang="en-US" sz="1800" dirty="0"/>
              <a:t> Agrawal, Oracle</a:t>
            </a:r>
          </a:p>
          <a:p>
            <a:r>
              <a:rPr lang="en-US" sz="1800" dirty="0"/>
              <a:t>Chris Campbell, Mango Solutions</a:t>
            </a:r>
          </a:p>
          <a:p>
            <a:r>
              <a:rPr lang="en-US" sz="1800" dirty="0"/>
              <a:t>Santosh </a:t>
            </a:r>
            <a:r>
              <a:rPr lang="en-US" sz="1800" dirty="0" err="1"/>
              <a:t>Chaudhari</a:t>
            </a:r>
            <a:r>
              <a:rPr lang="en-US" sz="1800" dirty="0"/>
              <a:t>, Oracle</a:t>
            </a:r>
          </a:p>
          <a:p>
            <a:r>
              <a:rPr lang="en-US" sz="1800" dirty="0"/>
              <a:t>Karl </a:t>
            </a:r>
            <a:r>
              <a:rPr lang="en-US" sz="1800" dirty="0" err="1"/>
              <a:t>Forner</a:t>
            </a:r>
            <a:r>
              <a:rPr lang="en-US" sz="1800" dirty="0"/>
              <a:t>, Quartz Bio</a:t>
            </a:r>
          </a:p>
          <a:p>
            <a:r>
              <a:rPr lang="en-US" sz="1800" dirty="0"/>
              <a:t>Jim Hester, </a:t>
            </a:r>
            <a:r>
              <a:rPr lang="en-US" sz="1800" dirty="0" err="1"/>
              <a:t>RStudio</a:t>
            </a:r>
            <a:endParaRPr lang="en-US" sz="1800" dirty="0"/>
          </a:p>
          <a:p>
            <a:r>
              <a:rPr lang="en-US" sz="1800" dirty="0"/>
              <a:t>Mark Hornick, Oracle – Group Leader</a:t>
            </a:r>
          </a:p>
          <a:p>
            <a:r>
              <a:rPr lang="en-US" sz="1800" dirty="0"/>
              <a:t>Chen Liang, Oracle</a:t>
            </a:r>
          </a:p>
          <a:p>
            <a:r>
              <a:rPr lang="en-US" sz="1800" dirty="0"/>
              <a:t>Willem </a:t>
            </a:r>
            <a:r>
              <a:rPr lang="en-US" sz="1800" dirty="0" err="1"/>
              <a:t>Ligtenberg</a:t>
            </a:r>
            <a:r>
              <a:rPr lang="en-US" sz="1800" dirty="0"/>
              <a:t>, Open Analytics</a:t>
            </a:r>
          </a:p>
          <a:p>
            <a:r>
              <a:rPr lang="en-US" sz="1800" dirty="0"/>
              <a:t>Andy Nicholls, Mango Solutions</a:t>
            </a:r>
          </a:p>
          <a:p>
            <a:r>
              <a:rPr lang="en-US" sz="1800" dirty="0"/>
              <a:t>Vlad </a:t>
            </a:r>
            <a:r>
              <a:rPr lang="en-US" sz="1800" dirty="0" err="1"/>
              <a:t>Sharanhovich</a:t>
            </a:r>
            <a:r>
              <a:rPr lang="en-US" sz="1800" dirty="0"/>
              <a:t>, Oracle</a:t>
            </a:r>
          </a:p>
          <a:p>
            <a:r>
              <a:rPr lang="en-US" sz="1800" dirty="0"/>
              <a:t>Tobias </a:t>
            </a:r>
            <a:r>
              <a:rPr lang="en-US" sz="1800" dirty="0" err="1"/>
              <a:t>Verbeke</a:t>
            </a:r>
            <a:r>
              <a:rPr lang="en-US" sz="1800" dirty="0"/>
              <a:t>, Open Analytics</a:t>
            </a:r>
          </a:p>
          <a:p>
            <a:r>
              <a:rPr lang="en-US" sz="1800" dirty="0"/>
              <a:t>Qin Wang, Oracle</a:t>
            </a:r>
          </a:p>
          <a:p>
            <a:r>
              <a:rPr lang="en-US" sz="1800" dirty="0"/>
              <a:t>Hadley Wickham, </a:t>
            </a:r>
            <a:r>
              <a:rPr lang="en-US" sz="1800" dirty="0" err="1"/>
              <a:t>RStudio</a:t>
            </a:r>
            <a:r>
              <a:rPr lang="en-US" sz="1800" dirty="0"/>
              <a:t> – ISC Sponsor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2237" y="5859462"/>
            <a:ext cx="861060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FF0000"/>
                </a:solidFill>
                <a:hlinkClick r:id="rId2"/>
              </a:rPr>
              <a:t>https://wiki.r-consortium.org/view/Code_Coverage_Tool_for_R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291408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8117" y="1311557"/>
            <a:ext cx="8000998" cy="111986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A non-profit trade organization supporting the R Community.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7238998" cy="847726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02"/>
          <a:stretch/>
        </p:blipFill>
        <p:spPr>
          <a:xfrm>
            <a:off x="8440119" y="0"/>
            <a:ext cx="3996356" cy="6994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922" y="0"/>
            <a:ext cx="3810000" cy="1143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0050" y="1997870"/>
            <a:ext cx="1681177" cy="10327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7769" y="2562557"/>
            <a:ext cx="3409154" cy="20941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3508" y="2790504"/>
            <a:ext cx="2667000" cy="1638300"/>
          </a:xfrm>
          <a:prstGeom prst="rect">
            <a:avLst/>
          </a:prstGeom>
          <a:scene3d>
            <a:camera prst="orthographicFront"/>
            <a:lightRig rig="threePt" dir="t"/>
          </a:scene3d>
          <a:sp3d contourW="12700">
            <a:contourClr>
              <a:schemeClr val="accent5">
                <a:lumMod val="75000"/>
              </a:schemeClr>
            </a:contourClr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1148" y="3998291"/>
            <a:ext cx="1711697" cy="105147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2851" y="4734866"/>
            <a:ext cx="1605396" cy="98426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37577" y="4765585"/>
            <a:ext cx="1750535" cy="10732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7714" y="5855726"/>
            <a:ext cx="1342304" cy="8229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41779" y="5544407"/>
            <a:ext cx="2133600" cy="13081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66823" y="402148"/>
            <a:ext cx="2836692" cy="345746"/>
          </a:xfrm>
          <a:prstGeom prst="rect">
            <a:avLst/>
          </a:prstGeom>
        </p:spPr>
      </p:pic>
      <p:pic>
        <p:nvPicPr>
          <p:cNvPr id="4100" name="Picture 4" descr="ProCogia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9967" y="5816287"/>
            <a:ext cx="1600200" cy="981076"/>
          </a:xfrm>
          <a:prstGeom prst="rect">
            <a:avLst/>
          </a:prstGeom>
          <a:noFill/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261974" y="5788741"/>
            <a:ext cx="1690061" cy="1036168"/>
          </a:xfrm>
          <a:prstGeom prst="rect">
            <a:avLst/>
          </a:prstGeom>
        </p:spPr>
      </p:pic>
      <p:pic>
        <p:nvPicPr>
          <p:cNvPr id="3074" name="Picture 2" descr="IBM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95" y="2958061"/>
            <a:ext cx="2000250" cy="122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vant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3025" y="4612633"/>
            <a:ext cx="2000250" cy="122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PE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3990" y="4599635"/>
            <a:ext cx="2000250" cy="122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789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11887200" cy="2926955"/>
          </a:xfrm>
        </p:spPr>
        <p:txBody>
          <a:bodyPr/>
          <a:lstStyle/>
          <a:p>
            <a:r>
              <a:rPr lang="en-US" dirty="0"/>
              <a:t>What’s Next?</a:t>
            </a:r>
            <a:br>
              <a:rPr lang="en-US" dirty="0"/>
            </a:br>
            <a:br>
              <a:rPr lang="en-US" dirty="0"/>
            </a:br>
            <a:r>
              <a:rPr lang="en-US" sz="5400" dirty="0"/>
              <a:t>Call for proposals closes July 10th</a:t>
            </a:r>
          </a:p>
        </p:txBody>
      </p:sp>
    </p:spTree>
    <p:extLst>
      <p:ext uri="{BB962C8B-B14F-4D97-AF65-F5344CB8AC3E}">
        <p14:creationId xmlns:p14="http://schemas.microsoft.com/office/powerpoint/2010/main" val="216508942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431983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Think big</a:t>
            </a:r>
            <a:r>
              <a:rPr lang="en-US" dirty="0"/>
              <a:t>: something that will benefit a sizeable portion of the R Community for years to come</a:t>
            </a:r>
          </a:p>
          <a:p>
            <a:r>
              <a:rPr lang="en-US" dirty="0">
                <a:solidFill>
                  <a:srgbClr val="FFC000"/>
                </a:solidFill>
              </a:rPr>
              <a:t>Collaborate</a:t>
            </a:r>
            <a:r>
              <a:rPr lang="en-US" dirty="0"/>
              <a:t>: seek expert opinion about your ideas and find potential collaborators</a:t>
            </a:r>
          </a:p>
          <a:p>
            <a:r>
              <a:rPr lang="en-US" dirty="0">
                <a:solidFill>
                  <a:srgbClr val="FFC000"/>
                </a:solidFill>
              </a:rPr>
              <a:t>Do your homework</a:t>
            </a:r>
            <a:r>
              <a:rPr lang="en-US" dirty="0"/>
              <a:t>: make sure you understand what relevant work already exists</a:t>
            </a:r>
          </a:p>
          <a:p>
            <a:r>
              <a:rPr lang="en-US" dirty="0">
                <a:solidFill>
                  <a:srgbClr val="FFC000"/>
                </a:solidFill>
              </a:rPr>
              <a:t>Estimate</a:t>
            </a:r>
            <a:r>
              <a:rPr lang="en-US" dirty="0"/>
              <a:t>: work, resources and money required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for getting your proposal funded:</a:t>
            </a:r>
          </a:p>
        </p:txBody>
      </p:sp>
    </p:spTree>
    <p:extLst>
      <p:ext uri="{BB962C8B-B14F-4D97-AF65-F5344CB8AC3E}">
        <p14:creationId xmlns:p14="http://schemas.microsoft.com/office/powerpoint/2010/main" val="225004228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9" y="1363662"/>
            <a:ext cx="5105399" cy="4701220"/>
          </a:xfrm>
        </p:spPr>
        <p:txBody>
          <a:bodyPr/>
          <a:lstStyle/>
          <a:p>
            <a:r>
              <a:rPr lang="en-US" sz="3200" dirty="0"/>
              <a:t>Infrastructure</a:t>
            </a:r>
          </a:p>
          <a:p>
            <a:r>
              <a:rPr lang="en-US" sz="3200" dirty="0"/>
              <a:t>Education</a:t>
            </a:r>
          </a:p>
          <a:p>
            <a:r>
              <a:rPr lang="en-US" sz="3200" dirty="0"/>
              <a:t>Documentation</a:t>
            </a:r>
          </a:p>
          <a:p>
            <a:r>
              <a:rPr lang="en-US" sz="3200" dirty="0"/>
              <a:t>Production use of R</a:t>
            </a:r>
          </a:p>
          <a:p>
            <a:r>
              <a:rPr lang="en-US" sz="3200" dirty="0"/>
              <a:t>Package ecosystem</a:t>
            </a:r>
          </a:p>
          <a:p>
            <a:pPr lvl="1"/>
            <a:r>
              <a:rPr lang="en-US" dirty="0"/>
              <a:t>Characterize / Forecast</a:t>
            </a:r>
          </a:p>
          <a:p>
            <a:pPr lvl="1"/>
            <a:r>
              <a:rPr lang="en-US" dirty="0"/>
              <a:t>Package recommendation </a:t>
            </a:r>
          </a:p>
          <a:p>
            <a:pPr lvl="1"/>
            <a:r>
              <a:rPr lang="en-US" dirty="0"/>
              <a:t>Package discovery tool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Areas?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437" y="1363662"/>
            <a:ext cx="7498080" cy="500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335461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658599" cy="5072158"/>
          </a:xfrm>
        </p:spPr>
        <p:txBody>
          <a:bodyPr/>
          <a:lstStyle/>
          <a:p>
            <a:r>
              <a:rPr lang="en-US" dirty="0"/>
              <a:t>Join / Support an existing project</a:t>
            </a:r>
          </a:p>
          <a:p>
            <a:r>
              <a:rPr lang="en-US" dirty="0"/>
              <a:t>Submit a proposal</a:t>
            </a:r>
          </a:p>
          <a:p>
            <a:pPr lvl="1"/>
            <a:r>
              <a:rPr lang="en-US" dirty="0"/>
              <a:t>Call for proposals now open, closing July 10th 2016</a:t>
            </a:r>
          </a:p>
          <a:p>
            <a:pPr lvl="1"/>
            <a:r>
              <a:rPr lang="en-US" dirty="0">
                <a:hlinkClick r:id="rId2"/>
              </a:rPr>
              <a:t>https://www.r-consortium.org/projects/call-proposals</a:t>
            </a:r>
            <a:endParaRPr lang="en-US" dirty="0"/>
          </a:p>
          <a:p>
            <a:r>
              <a:rPr lang="en-US" dirty="0"/>
              <a:t>Review the project archives</a:t>
            </a:r>
          </a:p>
          <a:p>
            <a:pPr lvl="1"/>
            <a:r>
              <a:rPr lang="en-US" dirty="0">
                <a:hlinkClick r:id="rId3"/>
              </a:rPr>
              <a:t>http://lists.r-consortium.org/pipermail/rconsortium-projects/</a:t>
            </a:r>
            <a:endParaRPr lang="en-US" dirty="0"/>
          </a:p>
          <a:p>
            <a:r>
              <a:rPr lang="en-US" dirty="0"/>
              <a:t>Join the mailing lists</a:t>
            </a:r>
          </a:p>
          <a:p>
            <a:pPr lvl="1"/>
            <a:r>
              <a:rPr lang="en-US" dirty="0">
                <a:hlinkClick r:id="rId4"/>
              </a:rPr>
              <a:t>http://lists.r-consortium.org/mailman/listinfo/rconsortium-projects</a:t>
            </a:r>
            <a:endParaRPr lang="en-US" dirty="0"/>
          </a:p>
          <a:p>
            <a:r>
              <a:rPr lang="en-US" dirty="0"/>
              <a:t>Convince your employer to join the R Consortium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Involved!!</a:t>
            </a:r>
          </a:p>
        </p:txBody>
      </p:sp>
    </p:spTree>
    <p:extLst>
      <p:ext uri="{BB962C8B-B14F-4D97-AF65-F5344CB8AC3E}">
        <p14:creationId xmlns:p14="http://schemas.microsoft.com/office/powerpoint/2010/main" val="3292322303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0437" y="1058862"/>
            <a:ext cx="2057400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99437" y="4868862"/>
            <a:ext cx="4724400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jrickert@Microsoft.com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@</a:t>
            </a: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RevoJoe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7548405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358116"/>
          </a:xfrm>
        </p:spPr>
        <p:txBody>
          <a:bodyPr/>
          <a:lstStyle/>
          <a:p>
            <a:r>
              <a:rPr lang="en-US" sz="3200" dirty="0"/>
              <a:t>Create infrastructure and standards to benefit all R users</a:t>
            </a:r>
          </a:p>
          <a:p>
            <a:r>
              <a:rPr lang="en-US" sz="3200" dirty="0"/>
              <a:t>Promote R as a vital component of production data science platforms</a:t>
            </a:r>
          </a:p>
          <a:p>
            <a:r>
              <a:rPr lang="en-US" sz="3200" dirty="0"/>
              <a:t>Create and promote best practices for:</a:t>
            </a:r>
          </a:p>
          <a:p>
            <a:pPr lvl="1"/>
            <a:r>
              <a:rPr lang="en-US" sz="2000" dirty="0"/>
              <a:t>the development and maintenance of R code and applications</a:t>
            </a:r>
          </a:p>
          <a:p>
            <a:pPr lvl="1"/>
            <a:r>
              <a:rPr lang="en-US" sz="2000" dirty="0"/>
              <a:t>evaluating, adopting, validating, and managing R code and applications</a:t>
            </a:r>
          </a:p>
          <a:p>
            <a:r>
              <a:rPr lang="en-US" sz="3200" dirty="0"/>
              <a:t>Provide information and metrics about growth and adoption of R</a:t>
            </a:r>
          </a:p>
          <a:p>
            <a:r>
              <a:rPr lang="en-US" sz="3200" dirty="0"/>
              <a:t>Support the annual useR! conference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</a:t>
            </a:r>
          </a:p>
        </p:txBody>
      </p:sp>
    </p:spTree>
    <p:extLst>
      <p:ext uri="{BB962C8B-B14F-4D97-AF65-F5344CB8AC3E}">
        <p14:creationId xmlns:p14="http://schemas.microsoft.com/office/powerpoint/2010/main" val="51643015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478423"/>
          </a:xfrm>
        </p:spPr>
        <p:txBody>
          <a:bodyPr/>
          <a:lstStyle/>
          <a:p>
            <a:r>
              <a:rPr lang="en-US" dirty="0"/>
              <a:t>David Smith – Microsoft</a:t>
            </a:r>
          </a:p>
          <a:p>
            <a:r>
              <a:rPr lang="en-US" dirty="0"/>
              <a:t>Dinesh </a:t>
            </a:r>
            <a:r>
              <a:rPr lang="en-US" dirty="0" err="1"/>
              <a:t>Nimal</a:t>
            </a:r>
            <a:r>
              <a:rPr lang="en-US" dirty="0"/>
              <a:t> – IBM</a:t>
            </a:r>
          </a:p>
          <a:p>
            <a:r>
              <a:rPr lang="en-US" dirty="0"/>
              <a:t>Hadley Wickham – ISC Representative</a:t>
            </a:r>
          </a:p>
          <a:p>
            <a:r>
              <a:rPr lang="en-US" dirty="0"/>
              <a:t>JJ Allaire -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John Chambers – R Foundation</a:t>
            </a:r>
          </a:p>
          <a:p>
            <a:r>
              <a:rPr lang="en-US" dirty="0"/>
              <a:t>Louis Bajuk-Yorgan (chair) – TIBCO</a:t>
            </a:r>
          </a:p>
          <a:p>
            <a:r>
              <a:rPr lang="en-US" dirty="0"/>
              <a:t>Richard Pugh – Mango Solutions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Board of Directors</a:t>
            </a:r>
          </a:p>
        </p:txBody>
      </p:sp>
    </p:spTree>
    <p:extLst>
      <p:ext uri="{BB962C8B-B14F-4D97-AF65-F5344CB8AC3E}">
        <p14:creationId xmlns:p14="http://schemas.microsoft.com/office/powerpoint/2010/main" val="341713771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749266"/>
          </a:xfrm>
        </p:spPr>
        <p:txBody>
          <a:bodyPr/>
          <a:lstStyle/>
          <a:p>
            <a:r>
              <a:rPr lang="en-US" dirty="0"/>
              <a:t>Mission: create, organize, establish and maintain</a:t>
            </a:r>
          </a:p>
          <a:p>
            <a:pPr lvl="1"/>
            <a:r>
              <a:rPr lang="en-US" dirty="0"/>
              <a:t>Infrastructure projects</a:t>
            </a:r>
          </a:p>
          <a:p>
            <a:pPr lvl="1"/>
            <a:r>
              <a:rPr lang="en-US" dirty="0"/>
              <a:t>Infrastructure collaboration Initiatives</a:t>
            </a:r>
          </a:p>
          <a:p>
            <a:r>
              <a:rPr lang="en-US" dirty="0"/>
              <a:t>Current members</a:t>
            </a:r>
          </a:p>
          <a:p>
            <a:pPr lvl="1"/>
            <a:r>
              <a:rPr lang="en-US" dirty="0"/>
              <a:t>Dirk Eddelbuettel – Ketchum Trading</a:t>
            </a:r>
          </a:p>
          <a:p>
            <a:pPr lvl="1"/>
            <a:r>
              <a:rPr lang="en-US" dirty="0"/>
              <a:t>Frederick Reiss - IBM</a:t>
            </a:r>
          </a:p>
          <a:p>
            <a:pPr lvl="1"/>
            <a:r>
              <a:rPr lang="en-US" dirty="0"/>
              <a:t>Hadley Wickham (chair) – </a:t>
            </a:r>
            <a:r>
              <a:rPr lang="en-US" dirty="0" err="1"/>
              <a:t>RStudio</a:t>
            </a:r>
            <a:endParaRPr lang="en-US" dirty="0"/>
          </a:p>
          <a:p>
            <a:pPr lvl="1"/>
            <a:r>
              <a:rPr lang="en-US" dirty="0"/>
              <a:t>Joseph Rickert – Microsoft</a:t>
            </a:r>
          </a:p>
          <a:p>
            <a:pPr lvl="1"/>
            <a:r>
              <a:rPr lang="en-US" dirty="0"/>
              <a:t>Luke Tierney – University of Iowa</a:t>
            </a:r>
          </a:p>
          <a:p>
            <a:pPr lvl="1"/>
            <a:r>
              <a:rPr lang="en-US" dirty="0"/>
              <a:t>Stephen Kaluzny – TIBCO</a:t>
            </a:r>
          </a:p>
          <a:p>
            <a:pPr marL="3429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Steering Committee (ISC)</a:t>
            </a:r>
          </a:p>
        </p:txBody>
      </p:sp>
    </p:spTree>
    <p:extLst>
      <p:ext uri="{BB962C8B-B14F-4D97-AF65-F5344CB8AC3E}">
        <p14:creationId xmlns:p14="http://schemas.microsoft.com/office/powerpoint/2010/main" val="10922935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 Funded</a:t>
            </a:r>
          </a:p>
        </p:txBody>
      </p:sp>
    </p:spTree>
    <p:extLst>
      <p:ext uri="{BB962C8B-B14F-4D97-AF65-F5344CB8AC3E}">
        <p14:creationId xmlns:p14="http://schemas.microsoft.com/office/powerpoint/2010/main" val="13850102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001095"/>
          </a:xfrm>
        </p:spPr>
        <p:txBody>
          <a:bodyPr/>
          <a:lstStyle/>
          <a:p>
            <a:r>
              <a:rPr lang="en-US" dirty="0"/>
              <a:t>Gábor Csárdi</a:t>
            </a:r>
          </a:p>
          <a:p>
            <a:r>
              <a:rPr lang="en-US" dirty="0"/>
              <a:t>A service for developing, building, testing and validating R packages</a:t>
            </a:r>
          </a:p>
          <a:p>
            <a:r>
              <a:rPr lang="en-US" dirty="0"/>
              <a:t>Simplify the R package development process:</a:t>
            </a:r>
          </a:p>
          <a:p>
            <a:r>
              <a:rPr lang="en-US" dirty="0"/>
              <a:t>Complement CRAN and R-Forge</a:t>
            </a:r>
          </a:p>
          <a:p>
            <a:r>
              <a:rPr lang="en-US" dirty="0"/>
              <a:t>https://github.com/r-hub/proposal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R-HUB</a:t>
            </a:r>
            <a:r>
              <a:rPr lang="en-US" dirty="0"/>
              <a:t>: $80K</a:t>
            </a:r>
          </a:p>
        </p:txBody>
      </p:sp>
    </p:spTree>
    <p:extLst>
      <p:ext uri="{BB962C8B-B14F-4D97-AF65-F5344CB8AC3E}">
        <p14:creationId xmlns:p14="http://schemas.microsoft.com/office/powerpoint/2010/main" val="218863422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443" y="0"/>
            <a:ext cx="9895588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94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542782"/>
          </a:xfrm>
        </p:spPr>
        <p:txBody>
          <a:bodyPr/>
          <a:lstStyle/>
          <a:p>
            <a:r>
              <a:rPr lang="en-US" dirty="0"/>
              <a:t>Kirill Müller (ETH Zürich)</a:t>
            </a:r>
          </a:p>
          <a:p>
            <a:r>
              <a:rPr lang="en-US" dirty="0"/>
              <a:t>Improve database access in R so that porting code is simplified and less prone to error</a:t>
            </a:r>
          </a:p>
          <a:p>
            <a:r>
              <a:rPr lang="en-US" dirty="0"/>
              <a:t>Plan:</a:t>
            </a:r>
          </a:p>
          <a:p>
            <a:pPr lvl="1"/>
            <a:r>
              <a:rPr lang="en-US" dirty="0"/>
              <a:t>Create a DBI specification, centralized test and boiler plate for DBI </a:t>
            </a:r>
            <a:r>
              <a:rPr lang="en-US" dirty="0" err="1"/>
              <a:t>backends</a:t>
            </a:r>
            <a:endParaRPr lang="en-US" dirty="0"/>
          </a:p>
          <a:p>
            <a:pPr lvl="1"/>
            <a:r>
              <a:rPr lang="en-US" dirty="0"/>
              <a:t>Improve existing DBI </a:t>
            </a:r>
            <a:r>
              <a:rPr lang="en-US" dirty="0" err="1"/>
              <a:t>backends</a:t>
            </a:r>
            <a:r>
              <a:rPr lang="en-US" dirty="0"/>
              <a:t> to adhere to the standard</a:t>
            </a:r>
          </a:p>
          <a:p>
            <a:pPr lvl="1"/>
            <a:r>
              <a:rPr lang="en-US" dirty="0"/>
              <a:t>Focus on </a:t>
            </a:r>
            <a:r>
              <a:rPr lang="en-US" dirty="0" err="1"/>
              <a:t>RMySQL</a:t>
            </a:r>
            <a:r>
              <a:rPr lang="en-US" dirty="0"/>
              <a:t>, </a:t>
            </a:r>
            <a:r>
              <a:rPr lang="en-US" dirty="0" err="1"/>
              <a:t>RPostgres</a:t>
            </a:r>
            <a:r>
              <a:rPr lang="en-US" dirty="0"/>
              <a:t> and </a:t>
            </a:r>
            <a:r>
              <a:rPr lang="en-US" dirty="0" err="1"/>
              <a:t>RSQLite</a:t>
            </a:r>
            <a:endParaRPr lang="en-US" dirty="0"/>
          </a:p>
          <a:p>
            <a:r>
              <a:rPr lang="en-US" dirty="0">
                <a:hlinkClick r:id="rId2"/>
              </a:rPr>
              <a:t>https://github.com/rstats-db/DBItest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Improving Database Interface (DBI): $25K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7538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WHITE TEMPLATE">
  <a:themeElements>
    <a:clrScheme name="BT - Dark teal on white">
      <a:dk1>
        <a:srgbClr val="505050"/>
      </a:dk1>
      <a:lt1>
        <a:srgbClr val="FFFFFF"/>
      </a:lt1>
      <a:dk2>
        <a:srgbClr val="008272"/>
      </a:dk2>
      <a:lt2>
        <a:srgbClr val="D5F7F6"/>
      </a:lt2>
      <a:accent1>
        <a:srgbClr val="008272"/>
      </a:accent1>
      <a:accent2>
        <a:srgbClr val="004B50"/>
      </a:accent2>
      <a:accent3>
        <a:srgbClr val="B4009E"/>
      </a:accent3>
      <a:accent4>
        <a:srgbClr val="5C2D91"/>
      </a:accent4>
      <a:accent5>
        <a:srgbClr val="0078D7"/>
      </a:accent5>
      <a:accent6>
        <a:srgbClr val="D83B01"/>
      </a:accent6>
      <a:hlink>
        <a:srgbClr val="008272"/>
      </a:hlink>
      <a:folHlink>
        <a:srgbClr val="00827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Edu_DARK_TEAL_2016_2.potx" id="{DF32D295-47F0-4B7A-8638-BB51EB2760E2}" vid="{C7AE4744-4D77-431A-B9E8-2ECE16EEA3E8}"/>
    </a:ext>
  </a:extLst>
</a:theme>
</file>

<file path=ppt/theme/theme2.xml><?xml version="1.0" encoding="utf-8"?>
<a:theme xmlns:a="http://schemas.openxmlformats.org/drawingml/2006/main" name="COLOR TEMPLATE">
  <a:themeElements>
    <a:clrScheme name="BT - Dark teal">
      <a:dk1>
        <a:srgbClr val="505050"/>
      </a:dk1>
      <a:lt1>
        <a:srgbClr val="FFFFFF"/>
      </a:lt1>
      <a:dk2>
        <a:srgbClr val="004B50"/>
      </a:dk2>
      <a:lt2>
        <a:srgbClr val="D5F7F6"/>
      </a:lt2>
      <a:accent1>
        <a:srgbClr val="008272"/>
      </a:accent1>
      <a:accent2>
        <a:srgbClr val="B4009E"/>
      </a:accent2>
      <a:accent3>
        <a:srgbClr val="0078D7"/>
      </a:accent3>
      <a:accent4>
        <a:srgbClr val="5C2D91"/>
      </a:accent4>
      <a:accent5>
        <a:srgbClr val="107C10"/>
      </a:accent5>
      <a:accent6>
        <a:srgbClr val="D83B01"/>
      </a:accent6>
      <a:hlink>
        <a:srgbClr val="D5F7F6"/>
      </a:hlink>
      <a:folHlink>
        <a:srgbClr val="D5F7F6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Edu_DARK_TEAL_2016_2.potx" id="{DF32D295-47F0-4B7A-8638-BB51EB2760E2}" vid="{53FA0AA3-09BA-407A-9611-C346E6A5266E}"/>
    </a:ext>
  </a:extLst>
</a:theme>
</file>

<file path=ppt/theme/theme3.xml><?xml version="1.0" encoding="utf-8"?>
<a:theme xmlns:a="http://schemas.openxmlformats.org/drawingml/2006/main" name="5-30730_Microsoft_Data_Insights_Summit_Template">
  <a:themeElements>
    <a:clrScheme name="Data Insights Summit">
      <a:dk1>
        <a:srgbClr val="505050"/>
      </a:dk1>
      <a:lt1>
        <a:srgbClr val="FFFFFF"/>
      </a:lt1>
      <a:dk2>
        <a:srgbClr val="0078D7"/>
      </a:dk2>
      <a:lt2>
        <a:srgbClr val="CDF4FF"/>
      </a:lt2>
      <a:accent1>
        <a:srgbClr val="002050"/>
      </a:accent1>
      <a:accent2>
        <a:srgbClr val="5C2D91"/>
      </a:accent2>
      <a:accent3>
        <a:srgbClr val="107C10"/>
      </a:accent3>
      <a:accent4>
        <a:srgbClr val="B4009E"/>
      </a:accent4>
      <a:accent5>
        <a:srgbClr val="D83B01"/>
      </a:accent5>
      <a:accent6>
        <a:srgbClr val="FFB900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Data_Insights_Summit_Template_16x9.potx" id="{39A5730A-052E-4AFB-8CE3-45E1C662CDC8}" vid="{472893BA-1302-4BC4-ABC5-9DAB5F7B1554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1C39A1AC11B0438E47235CA9663C53" ma:contentTypeVersion="2" ma:contentTypeDescription="Create a new document." ma:contentTypeScope="" ma:versionID="b89f488d7083feec0642ba69d7673e79">
  <xsd:schema xmlns:xsd="http://www.w3.org/2001/XMLSchema" xmlns:xs="http://www.w3.org/2001/XMLSchema" xmlns:p="http://schemas.microsoft.com/office/2006/metadata/properties" xmlns:ns2="e0453dec-f3bd-470b-9043-33bf051de117" targetNamespace="http://schemas.microsoft.com/office/2006/metadata/properties" ma:root="true" ma:fieldsID="e45f7b006e8a0511db87ee94c722cc28" ns2:_="">
    <xsd:import namespace="e0453dec-f3bd-470b-9043-33bf051de11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453dec-f3bd-470b-9043-33bf051de11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e0453dec-f3bd-470b-9043-33bf051de117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FA4028D-F32F-42EE-9E0A-9814F0F047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0453dec-f3bd-470b-9043-33bf051de1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Brand_template_16-9_Edu_DARK_TEAL_2016_2</Template>
  <TotalTime>13021</TotalTime>
  <Words>1002</Words>
  <Application>Microsoft Office PowerPoint</Application>
  <PresentationFormat>Custom</PresentationFormat>
  <Paragraphs>194</Paragraphs>
  <Slides>24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Consolas</vt:lpstr>
      <vt:lpstr>Segoe UI</vt:lpstr>
      <vt:lpstr>Segoe UI Light</vt:lpstr>
      <vt:lpstr>Wingdings</vt:lpstr>
      <vt:lpstr>WHITE TEMPLATE</vt:lpstr>
      <vt:lpstr>COLOR TEMPLATE</vt:lpstr>
      <vt:lpstr>5-30730_Microsoft_Data_Insights_Summit_Template</vt:lpstr>
      <vt:lpstr>think-cell Slide</vt:lpstr>
      <vt:lpstr>PowerPoint Presentation</vt:lpstr>
      <vt:lpstr> </vt:lpstr>
      <vt:lpstr>Goals </vt:lpstr>
      <vt:lpstr>Board of Directors</vt:lpstr>
      <vt:lpstr>Infrastructure Steering Committee (ISC)</vt:lpstr>
      <vt:lpstr>Projects Funded</vt:lpstr>
      <vt:lpstr>R-HUB: $80K</vt:lpstr>
      <vt:lpstr>PowerPoint Presentation</vt:lpstr>
      <vt:lpstr>Improving Database Interface (DBI): $25K</vt:lpstr>
      <vt:lpstr>RIOT 2016 Workshop 2016: $10K </vt:lpstr>
      <vt:lpstr>R Localization Proposal (RL10N): $10K</vt:lpstr>
      <vt:lpstr>SatRdays: $10K</vt:lpstr>
      <vt:lpstr>Software Carpentry R Instructor Training: $10K </vt:lpstr>
      <vt:lpstr>Simple Features Access for R: $10K</vt:lpstr>
      <vt:lpstr>Working Groups</vt:lpstr>
      <vt:lpstr>ISC Working Groups</vt:lpstr>
      <vt:lpstr>A Unified Framework for Distributed Computing in R: $10K Distributed Computing Working Group </vt:lpstr>
      <vt:lpstr>Future-proof native APIs for R</vt:lpstr>
      <vt:lpstr>Code Coverage Tool for R</vt:lpstr>
      <vt:lpstr>What’s Next?  Call for proposals closes July 10th</vt:lpstr>
      <vt:lpstr>Tips for getting your proposal funded:</vt:lpstr>
      <vt:lpstr>Project Areas?</vt:lpstr>
      <vt:lpstr>Get Involved!!</vt:lpstr>
      <vt:lpstr>Thank You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brand template</dc:title>
  <dc:subject>&lt;Speech title here&gt;</dc:subject>
  <dc:creator>David Smith</dc:creator>
  <cp:keywords/>
  <dc:description>Template: Maryfj_x000d_
Formatting:_x000d_
Audience Type:</dc:description>
  <cp:lastModifiedBy>Joseph Rickert</cp:lastModifiedBy>
  <cp:revision>150</cp:revision>
  <dcterms:created xsi:type="dcterms:W3CDTF">2016-01-25T19:07:29Z</dcterms:created>
  <dcterms:modified xsi:type="dcterms:W3CDTF">2016-06-26T03:41:25Z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0x0101009E1C39A1AC11B0438E47235CA9663C53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TaxCatchAll">
    <vt:lpwstr/>
  </property>
  <property fmtid="{D5CDD505-2E9C-101B-9397-08002B2CF9AE}" pid="13" name="TaxKeywordTaxHTField">
    <vt:lpwstr/>
  </property>
</Properties>
</file>

<file path=docProps/thumbnail.jpeg>
</file>